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75" r:id="rId2"/>
  </p:sldMasterIdLst>
  <p:notesMasterIdLst>
    <p:notesMasterId r:id="rId19"/>
  </p:notesMasterIdLst>
  <p:sldIdLst>
    <p:sldId id="298" r:id="rId3"/>
    <p:sldId id="333" r:id="rId4"/>
    <p:sldId id="334" r:id="rId5"/>
    <p:sldId id="335" r:id="rId6"/>
    <p:sldId id="338" r:id="rId7"/>
    <p:sldId id="337" r:id="rId8"/>
    <p:sldId id="358" r:id="rId9"/>
    <p:sldId id="360" r:id="rId10"/>
    <p:sldId id="367" r:id="rId11"/>
    <p:sldId id="368" r:id="rId12"/>
    <p:sldId id="369" r:id="rId13"/>
    <p:sldId id="340" r:id="rId14"/>
    <p:sldId id="370" r:id="rId15"/>
    <p:sldId id="371" r:id="rId16"/>
    <p:sldId id="357" r:id="rId17"/>
    <p:sldId id="348" r:id="rId1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Donovan" initials="GD" lastIdx="13" clrIdx="0">
    <p:extLst/>
  </p:cmAuthor>
  <p:cmAuthor id="2" name="Mr Purple" initials="Mr. P" lastIdx="10" clrIdx="1"/>
  <p:cmAuthor id="3" name="Fabian Ritter" initials=""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8FCC"/>
    <a:srgbClr val="FF9966"/>
    <a:srgbClr val="FFFF00"/>
    <a:srgbClr val="E42404"/>
    <a:srgbClr val="FF6600"/>
    <a:srgbClr val="007ACC"/>
    <a:srgbClr val="005D9A"/>
    <a:srgbClr val="6600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5" autoAdjust="0"/>
    <p:restoredTop sz="70261" autoAdjust="0"/>
  </p:normalViewPr>
  <p:slideViewPr>
    <p:cSldViewPr>
      <p:cViewPr>
        <p:scale>
          <a:sx n="100" d="100"/>
          <a:sy n="100" d="100"/>
        </p:scale>
        <p:origin x="-19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03T03:00:37.614" idx="3">
    <p:pos x="10" y="10"/>
    <p:text>Would be good to put in actual numbers as well as percentages</p:text>
    <p:extLst>
      <p:ext uri="{C676402C-5697-4E1C-873F-D02D1690AC5C}">
        <p15:threadingInfo xmlns:p15="http://schemas.microsoft.com/office/powerpoint/2012/main" timeZoneBias="0"/>
      </p:ext>
    </p:extLst>
  </p:cm>
  <p:cm authorId="1" dt="2015-03-03T03:01:15.220" idx="5">
    <p:pos x="282" y="282"/>
    <p:text>Need to clarify this - 'endangered' as in IUCN criteria? Do we know this is due to ship strikes alone?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6A51499-3F94-40CC-BFD6-67F032E6104A}" type="slidenum">
              <a:rPr lang="de-DE" altLang="de-DE"/>
              <a:pPr/>
              <a:t>‹Nr.›</a:t>
            </a:fld>
            <a:endParaRPr lang="de-DE" altLang="de-DE"/>
          </a:p>
        </p:txBody>
      </p:sp>
    </p:spTree>
    <p:extLst>
      <p:ext uri="{BB962C8B-B14F-4D97-AF65-F5344CB8AC3E}">
        <p14:creationId xmlns:p14="http://schemas.microsoft.com/office/powerpoint/2010/main" val="3777156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4259D-E626-45C2-87F5-8D791BABAFF6}" type="slidenum">
              <a:rPr lang="de-DE" altLang="de-DE"/>
              <a:pPr/>
              <a:t>1</a:t>
            </a:fld>
            <a:endParaRPr lang="de-DE" altLang="de-DE"/>
          </a:p>
        </p:txBody>
      </p:sp>
      <p:sp>
        <p:nvSpPr>
          <p:cNvPr id="160770" name="Rectangle 1026"/>
          <p:cNvSpPr>
            <a:spLocks noGrp="1" noRot="1" noChangeAspect="1" noChangeArrowheads="1" noTextEdit="1"/>
          </p:cNvSpPr>
          <p:nvPr>
            <p:ph type="sldImg"/>
          </p:nvPr>
        </p:nvSpPr>
        <p:spPr>
          <a:ln/>
        </p:spPr>
      </p:sp>
      <p:sp>
        <p:nvSpPr>
          <p:cNvPr id="160771" name="Rectangle 1027"/>
          <p:cNvSpPr>
            <a:spLocks noGrp="1" noChangeArrowheads="1"/>
          </p:cNvSpPr>
          <p:nvPr>
            <p:ph type="body" idx="1"/>
          </p:nvPr>
        </p:nvSpPr>
        <p:spPr/>
        <p:txBody>
          <a:bodyPr/>
          <a:lstStyle/>
          <a:p>
            <a:r>
              <a:rPr lang="en-GB" sz="1200" i="1" kern="1200" dirty="0" smtClean="0">
                <a:solidFill>
                  <a:schemeClr val="tx1"/>
                </a:solidFill>
                <a:effectLst/>
                <a:latin typeface="Times" charset="0"/>
                <a:ea typeface="+mn-ea"/>
                <a:cs typeface="+mn-cs"/>
              </a:rPr>
              <a:t>(Intro suggestion)</a:t>
            </a:r>
            <a:r>
              <a:rPr lang="en-GB" sz="1200" kern="1200" dirty="0" smtClean="0">
                <a:solidFill>
                  <a:schemeClr val="tx1"/>
                </a:solidFill>
                <a:effectLst/>
                <a:latin typeface="Times" charset="0"/>
                <a:ea typeface="+mn-ea"/>
                <a:cs typeface="+mn-cs"/>
              </a:rPr>
              <a:t> </a:t>
            </a:r>
          </a:p>
          <a:p>
            <a:r>
              <a:rPr lang="en-GB" sz="1200" kern="1200" dirty="0" smtClean="0">
                <a:solidFill>
                  <a:schemeClr val="tx1"/>
                </a:solidFill>
                <a:effectLst/>
                <a:latin typeface="Times" charset="0"/>
                <a:ea typeface="+mn-ea"/>
                <a:cs typeface="+mn-cs"/>
              </a:rPr>
              <a:t>First let me thank … for inviting me to this talk about this issue, which, as you will see, is of growing concern worldwide.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This is a collaborative presentation developed by the International Whaling Commission (IWC) and the German based NGO M.E.E.R.</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131235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A0709-DB73-47B1-B258-2D0A06D5A6AF}" type="slidenum">
              <a:rPr lang="de-DE" altLang="de-DE"/>
              <a:pPr/>
              <a:t>10</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Looking now at possible </a:t>
            </a:r>
            <a:r>
              <a:rPr lang="en-GB" sz="1200" u="sng" kern="1200" dirty="0" smtClean="0">
                <a:solidFill>
                  <a:schemeClr val="tx1"/>
                </a:solidFill>
                <a:effectLst/>
                <a:latin typeface="Times" charset="0"/>
                <a:ea typeface="+mn-ea"/>
                <a:cs typeface="+mn-cs"/>
              </a:rPr>
              <a:t>OPERATIONAL</a:t>
            </a:r>
            <a:r>
              <a:rPr lang="en-GB" sz="1200" kern="1200" dirty="0" smtClean="0">
                <a:solidFill>
                  <a:schemeClr val="tx1"/>
                </a:solidFill>
                <a:effectLst/>
                <a:latin typeface="Times" charset="0"/>
                <a:ea typeface="+mn-ea"/>
                <a:cs typeface="+mn-cs"/>
              </a:rPr>
              <a:t> mitigation measures: examples include the relocation of shipping lanes, such as the realignment of the Traffic Separation Schemes (TSS) servicing Boston, the ones implemented off San Francisco or in Southern Spain off Almeria, where the TSS was moved offshore away from an existing marine mammal protected area. These re-routing measures were implemented through the International Maritime Organisation (IMO).</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Here, we need to consider a multi-species approach, as moving shipping routes offshore may lift the pressure from a more coastal species, but at the same time may create problems for others with a more pelagic distribution. Hence there is always a necessity that such measures are based on sufficient scientific data. And the process of implementation through large international organisations such as the IMO can sometimes be quite lengthy.</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20961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A0709-DB73-47B1-B258-2D0A06D5A6AF}" type="slidenum">
              <a:rPr lang="de-DE" altLang="de-DE"/>
              <a:pPr/>
              <a:t>11</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Other operational measures include Areas To Be Avoided (ATBAs) off Nova Scotia in Canada, as well as voluntary &amp; mandatory speed reductions introduced in the Strait of Gibraltar or in the Glacier National Park in Alaska. Off the east coast of the US, there are seasonal speed restrictions in place for North Atlantic right whales in accordance to their occurrence when migrating north or south. Here, all ships 65 </a:t>
            </a:r>
            <a:r>
              <a:rPr lang="en-GB" sz="1200" kern="1200" dirty="0" err="1" smtClean="0">
                <a:solidFill>
                  <a:schemeClr val="tx1"/>
                </a:solidFill>
                <a:effectLst/>
                <a:latin typeface="Times" charset="0"/>
                <a:ea typeface="+mn-ea"/>
                <a:cs typeface="+mn-cs"/>
              </a:rPr>
              <a:t>ft</a:t>
            </a:r>
            <a:r>
              <a:rPr lang="en-GB" sz="1200" kern="1200" dirty="0" smtClean="0">
                <a:solidFill>
                  <a:schemeClr val="tx1"/>
                </a:solidFill>
                <a:effectLst/>
                <a:latin typeface="Times" charset="0"/>
                <a:ea typeface="+mn-ea"/>
                <a:cs typeface="+mn-cs"/>
              </a:rPr>
              <a:t> or longer have to slow down to 10 knots in certain areas and during certain seasons.</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Generally, mandatory reporting should be implemented wherever possible, ideally through strong legislation.</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Common sense tells us that there should always be a possibility to initiate avoidance manoeuvres, but we know of countless cases of near misses even under good conditions, where the whale was seen well in advance and still there was no obvious option to avoid it.</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As a skipper or captain, when you detect or are alerted to a whale, you will have to decide  </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&gt;where to go so as to steer away from the animal</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&gt;about reducing speed which has consequences for manoeuvrability and sometimes passenger safety, or </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&gt;opt for doing nothing, relying on the whale to avoid the vessel. </a:t>
            </a:r>
          </a:p>
          <a:p>
            <a:pPr lvl="0"/>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These are no trivial questions and decisions, especially when there are only seconds to react. </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299203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514F7-53F0-45DF-8402-7CB469D21A7F}" type="slidenum">
              <a:rPr lang="de-DE" altLang="de-DE"/>
              <a:pPr/>
              <a:t>12</a:t>
            </a:fld>
            <a:endParaRPr lang="de-DE" altLang="de-DE"/>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The third level of mitigation is </a:t>
            </a:r>
            <a:r>
              <a:rPr lang="en-GB" sz="1200" u="sng" kern="1200" dirty="0" smtClean="0">
                <a:solidFill>
                  <a:schemeClr val="tx1"/>
                </a:solidFill>
                <a:effectLst/>
                <a:latin typeface="Times" charset="0"/>
                <a:ea typeface="+mn-ea"/>
                <a:cs typeface="+mn-cs"/>
              </a:rPr>
              <a:t>EDUCATION.</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Training for vessel personnel &amp; crew is paramount, but knowledge about the issue must also be increased amongst managers and policy makers. Introduction of the issue into the curricula at navigational schools is equally important, and speed reductions can be noted on nautical maps.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Other tools to make people aware, including the general public, are websites, brochures and a leaflet produced by Belgium as a member state of the IWC in collaboration with the International Fund for Animal Welfare (IFAW).</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34718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514F7-53F0-45DF-8402-7CB469D21A7F}" type="slidenum">
              <a:rPr lang="de-DE" altLang="de-DE"/>
              <a:pPr/>
              <a:t>13</a:t>
            </a:fld>
            <a:endParaRPr lang="de-DE" altLang="de-DE"/>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Let’s now have a look at the role of the International Whaling Commission. IWC has always been central in placing the issue high on the international agenda. As early as the 1990s, a dedicated </a:t>
            </a:r>
            <a:r>
              <a:rPr lang="en-GB" sz="1200" i="1" kern="1200" dirty="0" smtClean="0">
                <a:solidFill>
                  <a:schemeClr val="tx1"/>
                </a:solidFill>
                <a:effectLst/>
                <a:latin typeface="Times" charset="0"/>
                <a:ea typeface="+mn-ea"/>
                <a:cs typeface="+mn-cs"/>
              </a:rPr>
              <a:t>Ship Strike Working Group</a:t>
            </a:r>
            <a:r>
              <a:rPr lang="en-GB" sz="1200" kern="1200" dirty="0" smtClean="0">
                <a:solidFill>
                  <a:schemeClr val="tx1"/>
                </a:solidFill>
                <a:effectLst/>
                <a:latin typeface="Times" charset="0"/>
                <a:ea typeface="+mn-ea"/>
                <a:cs typeface="+mn-cs"/>
              </a:rPr>
              <a:t> was</a:t>
            </a:r>
            <a:r>
              <a:rPr lang="en-GB" sz="1200" kern="1200" baseline="0" dirty="0" smtClean="0">
                <a:solidFill>
                  <a:schemeClr val="tx1"/>
                </a:solidFill>
                <a:effectLst/>
                <a:latin typeface="Times" charset="0"/>
                <a:ea typeface="+mn-ea"/>
                <a:cs typeface="+mn-cs"/>
              </a:rPr>
              <a:t> </a:t>
            </a:r>
            <a:r>
              <a:rPr lang="en-GB" sz="1200" kern="1200" dirty="0" smtClean="0">
                <a:solidFill>
                  <a:schemeClr val="tx1"/>
                </a:solidFill>
                <a:effectLst/>
                <a:latin typeface="Times" charset="0"/>
                <a:ea typeface="+mn-ea"/>
                <a:cs typeface="+mn-cs"/>
              </a:rPr>
              <a:t>set up and in 2012 two </a:t>
            </a:r>
            <a:r>
              <a:rPr lang="en-GB" sz="1200" i="1" kern="1200" dirty="0" smtClean="0">
                <a:solidFill>
                  <a:schemeClr val="tx1"/>
                </a:solidFill>
                <a:effectLst/>
                <a:latin typeface="Times" charset="0"/>
                <a:ea typeface="+mn-ea"/>
                <a:cs typeface="+mn-cs"/>
              </a:rPr>
              <a:t>ship strike data coordinators</a:t>
            </a:r>
            <a:r>
              <a:rPr lang="en-GB" sz="1200" kern="1200" dirty="0" smtClean="0">
                <a:solidFill>
                  <a:schemeClr val="tx1"/>
                </a:solidFill>
                <a:effectLst/>
                <a:latin typeface="Times" charset="0"/>
                <a:ea typeface="+mn-ea"/>
                <a:cs typeface="+mn-cs"/>
              </a:rPr>
              <a:t> were appointed.</a:t>
            </a:r>
          </a:p>
          <a:p>
            <a:endParaRPr lang="en-GB"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Under the leadership of member country Belgium the IWC has set up regular documentations monitoring the global situation, as well as international expert workshops. The relevant reports can be found on the organisation‘s website.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IWC is reaching out to the shipping industry to develop guidance documents, and in 2014 IWC had a very fruitful collaboration with WWF and the Volvo Ocean Race (VOR), a global regatta,</a:t>
            </a:r>
            <a:r>
              <a:rPr lang="en-GB" sz="1200" kern="1200" baseline="0" dirty="0" smtClean="0">
                <a:solidFill>
                  <a:schemeClr val="tx1"/>
                </a:solidFill>
                <a:effectLst/>
                <a:latin typeface="Times" charset="0"/>
                <a:ea typeface="+mn-ea"/>
                <a:cs typeface="+mn-cs"/>
              </a:rPr>
              <a:t> where we highlighted especially sensitive areas along the planned route of that regatta (see map).</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06007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514F7-53F0-45DF-8402-7CB469D21A7F}" type="slidenum">
              <a:rPr lang="de-DE" altLang="de-DE"/>
              <a:pPr/>
              <a:t>14</a:t>
            </a:fld>
            <a:endParaRPr lang="de-DE" altLang="de-DE"/>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This is one of the take-home-messages: </a:t>
            </a:r>
            <a:r>
              <a:rPr lang="en-GB" sz="1200" i="1" kern="1200" dirty="0" smtClean="0">
                <a:solidFill>
                  <a:schemeClr val="tx1"/>
                </a:solidFill>
                <a:effectLst/>
                <a:latin typeface="Times" charset="0"/>
                <a:ea typeface="+mn-ea"/>
                <a:cs typeface="+mn-cs"/>
              </a:rPr>
              <a:t>Reporting is essential.</a:t>
            </a:r>
            <a:r>
              <a:rPr lang="en-GB" sz="1200" kern="1200" dirty="0" smtClean="0">
                <a:solidFill>
                  <a:schemeClr val="tx1"/>
                </a:solidFill>
                <a:effectLst/>
                <a:latin typeface="Times" charset="0"/>
                <a:ea typeface="+mn-ea"/>
                <a:cs typeface="+mn-cs"/>
              </a:rPr>
              <a:t>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That‘s why the IWC has set up its global database on ship strikes, which went online in 2009, and which was modified, modernized and re-launched in 2015.</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 database currently holds more than 1,200 incidents, both historical and recent, with numbers of reports increasing steadily. Please visit the IWC Website if you are searching for more information.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Most importantly: If you have witnessed a strike, if you found a dead animal with suspicious lesions, or if you were unlucky enough to have had a collision, go to the website and enter all the information you have. The database will guide you through the various questions in an interview style with an intuitive and interactive interface.</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0600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A4F97-5087-4C66-9E00-307EA69A9C5F}" type="slidenum">
              <a:rPr lang="de-DE" altLang="de-DE"/>
              <a:pPr/>
              <a:t>15</a:t>
            </a:fld>
            <a:endParaRPr lang="de-DE" altLang="de-DE"/>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To summarize, here is what IWC recommends:</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Wherever possible, separate vessels from whales: A precondition will be the availability of sufficient data about abundance of cetaceans</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Speed reduction…</a:t>
            </a:r>
          </a:p>
          <a:p>
            <a:pPr lvl="0"/>
            <a:r>
              <a:rPr lang="en-GB" sz="1200" kern="1200" dirty="0" smtClean="0">
                <a:solidFill>
                  <a:schemeClr val="tx1"/>
                </a:solidFill>
                <a:effectLst/>
                <a:latin typeface="Times" charset="0"/>
                <a:ea typeface="+mn-ea"/>
                <a:cs typeface="+mn-cs"/>
              </a:rPr>
              <a:t>The </a:t>
            </a:r>
            <a:r>
              <a:rPr lang="en-GB" sz="1200" i="1" kern="1200" dirty="0" smtClean="0">
                <a:solidFill>
                  <a:schemeClr val="tx1"/>
                </a:solidFill>
                <a:effectLst/>
                <a:latin typeface="Times" charset="0"/>
                <a:ea typeface="+mn-ea"/>
                <a:cs typeface="+mn-cs"/>
              </a:rPr>
              <a:t>only</a:t>
            </a:r>
            <a:r>
              <a:rPr lang="en-GB" sz="1200" kern="1200" dirty="0" smtClean="0">
                <a:solidFill>
                  <a:schemeClr val="tx1"/>
                </a:solidFill>
                <a:effectLst/>
                <a:latin typeface="Times" charset="0"/>
                <a:ea typeface="+mn-ea"/>
                <a:cs typeface="+mn-cs"/>
              </a:rPr>
              <a:t> mitigation measures known to date to be effective in reducing numbers of ship strikes re these two!</a:t>
            </a:r>
          </a:p>
          <a:p>
            <a:pPr lvl="0"/>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On-board observers are important - but note the limitations that have been mentioned </a:t>
            </a:r>
          </a:p>
          <a:p>
            <a:pPr lvl="0"/>
            <a:r>
              <a:rPr lang="en-GB" sz="1200" kern="1200" dirty="0" smtClean="0">
                <a:solidFill>
                  <a:schemeClr val="tx1"/>
                </a:solidFill>
                <a:effectLst/>
                <a:latin typeface="Times" charset="0"/>
                <a:ea typeface="+mn-ea"/>
                <a:cs typeface="+mn-cs"/>
              </a:rPr>
              <a:t>…as is the training</a:t>
            </a:r>
            <a:r>
              <a:rPr lang="en-GB" sz="1200" kern="1200" baseline="0" dirty="0" smtClean="0">
                <a:solidFill>
                  <a:schemeClr val="tx1"/>
                </a:solidFill>
                <a:effectLst/>
                <a:latin typeface="Times" charset="0"/>
                <a:ea typeface="+mn-ea"/>
                <a:cs typeface="+mn-cs"/>
              </a:rPr>
              <a:t> of personnel </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and of course to</a:t>
            </a:r>
            <a:r>
              <a:rPr lang="en-GB" sz="1200" kern="1200" baseline="0" dirty="0" smtClean="0">
                <a:solidFill>
                  <a:schemeClr val="tx1"/>
                </a:solidFill>
                <a:effectLst/>
                <a:latin typeface="Times" charset="0"/>
                <a:ea typeface="+mn-ea"/>
                <a:cs typeface="+mn-cs"/>
              </a:rPr>
              <a:t> </a:t>
            </a:r>
            <a:r>
              <a:rPr lang="en-GB" sz="1200" kern="1200" dirty="0" smtClean="0">
                <a:solidFill>
                  <a:schemeClr val="tx1"/>
                </a:solidFill>
                <a:effectLst/>
                <a:latin typeface="Times" charset="0"/>
                <a:ea typeface="+mn-ea"/>
                <a:cs typeface="+mn-cs"/>
              </a:rPr>
              <a:t>report collisions to the IWC data base</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So if one would boil down this presentation into just two words, or, to phrase it differently:</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If a whale would have a say, she would probably put it like this: (next slide)</a:t>
            </a:r>
            <a:endParaRPr lang="de-DE" sz="1200" kern="1200" dirty="0" smtClean="0">
              <a:solidFill>
                <a:schemeClr val="tx1"/>
              </a:solidFill>
              <a:effectLst/>
              <a:latin typeface="Times" charset="0"/>
              <a:ea typeface="+mn-ea"/>
              <a:cs typeface="+mn-cs"/>
            </a:endParaRPr>
          </a:p>
          <a:p>
            <a:endParaRPr lang="de-DE" altLang="de-DE" dirty="0"/>
          </a:p>
        </p:txBody>
      </p:sp>
    </p:spTree>
    <p:extLst>
      <p:ext uri="{BB962C8B-B14F-4D97-AF65-F5344CB8AC3E}">
        <p14:creationId xmlns:p14="http://schemas.microsoft.com/office/powerpoint/2010/main" val="89709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A51499-3F94-40CC-BFD6-67F032E6104A}" type="slidenum">
              <a:rPr lang="de-DE" altLang="de-DE" smtClean="0"/>
              <a:pPr/>
              <a:t>16</a:t>
            </a:fld>
            <a:endParaRPr lang="de-DE" altLang="de-DE"/>
          </a:p>
        </p:txBody>
      </p:sp>
    </p:spTree>
    <p:extLst>
      <p:ext uri="{BB962C8B-B14F-4D97-AF65-F5344CB8AC3E}">
        <p14:creationId xmlns:p14="http://schemas.microsoft.com/office/powerpoint/2010/main" val="179194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D4436-1B35-40CF-83EE-DCA49D67EA6B}" type="slidenum">
              <a:rPr lang="de-DE" altLang="de-DE"/>
              <a:pPr/>
              <a:t>2</a:t>
            </a:fld>
            <a:endParaRPr lang="de-DE" altLang="de-DE"/>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The worldwide number of collisions has significantly increased since the 1950s. During the past years, with a steep global increase of shipping traffic and increasing average travel speeds of vessels, the situation became - at least in some areas of the world – a real conservation problem, sometimes even a matter of survival for cetaceans on a population level.</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Whales may be hit by the bow or the keel of a vessel, protruding parts of vessels like </a:t>
            </a:r>
            <a:r>
              <a:rPr lang="en-GB" sz="1200" kern="1200" dirty="0" err="1" smtClean="0">
                <a:solidFill>
                  <a:schemeClr val="tx1"/>
                </a:solidFill>
                <a:effectLst/>
                <a:latin typeface="Times" charset="0"/>
                <a:ea typeface="+mn-ea"/>
                <a:cs typeface="+mn-cs"/>
              </a:rPr>
              <a:t>skegs</a:t>
            </a:r>
            <a:r>
              <a:rPr lang="en-GB" sz="1200" kern="1200" dirty="0" smtClean="0">
                <a:solidFill>
                  <a:schemeClr val="tx1"/>
                </a:solidFill>
                <a:effectLst/>
                <a:latin typeface="Times" charset="0"/>
                <a:ea typeface="+mn-ea"/>
                <a:cs typeface="+mn-cs"/>
              </a:rPr>
              <a:t> or stabilizers, or by its propeller, leaving nasty wounds on a live animal. Sometimes whales are stuck on the bow of large ships and brought into the harbour. Such cases might only be recognized upon arrival at port.</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240646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E884-2683-491C-9308-926E80994C94}" type="slidenum">
              <a:rPr lang="de-DE" altLang="de-DE"/>
              <a:pPr/>
              <a:t>3</a:t>
            </a:fld>
            <a:endParaRPr lang="de-DE" altLang="de-DE"/>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GB" sz="1200" i="1" kern="1200" dirty="0" smtClean="0">
                <a:solidFill>
                  <a:schemeClr val="tx1"/>
                </a:solidFill>
                <a:effectLst/>
                <a:latin typeface="Times" charset="0"/>
                <a:ea typeface="+mn-ea"/>
                <a:cs typeface="+mn-cs"/>
              </a:rPr>
              <a:t>Which vessel types are involved?</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As cetaceans are animals that have to come to the surface to breathe, quite naturally every type of vessel can hit a whale or dolphin. All of the following have been reported to hit cetaceans: freighters, large ferries, high speed ferries, cruise ship, small boats, hydrofoils, navy vessels, whale watching boats and even sailors, especially those ones travelling at considerable speeds, for example during regattas &amp; ocean races. </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107740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EFE58-CBDD-4A70-B12A-5BCC51B11478}" type="slidenum">
              <a:rPr lang="de-DE" altLang="de-DE"/>
              <a:pPr/>
              <a:t>4</a:t>
            </a:fld>
            <a:endParaRPr lang="de-DE" altLang="de-DE"/>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GB" sz="1200" i="1" kern="1200" dirty="0" smtClean="0">
                <a:solidFill>
                  <a:schemeClr val="tx1"/>
                </a:solidFill>
                <a:effectLst/>
                <a:latin typeface="Times" charset="0"/>
                <a:ea typeface="+mn-ea"/>
                <a:cs typeface="+mn-cs"/>
              </a:rPr>
              <a:t>Which species are affected?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In principle every cetacean, be it a dolphin or a whale, can be hit. However, we know that certain species are especially vulnerable: namely those ones that are slow swimmers and/or stay for longer periods on the surface: such as right whales. As an example, 35% of North Atlantic right whale fatalities on the US East coast have been attributed to collisions and 20% of Southern right whales in South Africa die due to ship strikes.</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In the Mediterranean Sea, collisions occur primarily with fin and sperm whales, while around Hawaii, numbers of collisions predominantly with humpbacks are rising - apparently as a result of their increasing abundance in that area.</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In the Canary Islands sperm whales - another species spending prolonged periods of time on the surface - are threatened, with animals sometimes cut in half by large high speed ferries (</a:t>
            </a:r>
            <a:r>
              <a:rPr lang="en-GB" sz="1200" i="1" kern="1200" dirty="0" smtClean="0">
                <a:solidFill>
                  <a:schemeClr val="tx1"/>
                </a:solidFill>
                <a:effectLst/>
                <a:latin typeface="Times" charset="0"/>
                <a:ea typeface="+mn-ea"/>
                <a:cs typeface="+mn-cs"/>
              </a:rPr>
              <a:t>no joke</a:t>
            </a:r>
            <a:r>
              <a:rPr lang="en-GB" sz="1200" kern="1200" dirty="0" smtClean="0">
                <a:solidFill>
                  <a:schemeClr val="tx1"/>
                </a:solidFill>
                <a:effectLst/>
                <a:latin typeface="Times" charset="0"/>
                <a:ea typeface="+mn-ea"/>
                <a:cs typeface="+mn-cs"/>
              </a:rPr>
              <a:t>).</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Small cetaceans are affected too, which is exemplified by these images involving dolphins and pilot whales in the Canary Islands.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And there is another species affected, that is us humans – as we know of several incidents where humans were injured, including some fatalities. A number of sailors have lost their boats as a consequence of running into a whale, and ferry passengers have been were injured. Hence we are talking about a human safety issue here, too.</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2842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45FE3-CC71-4C60-AC25-67B90B0DCC1B}" type="slidenum">
              <a:rPr lang="de-DE" altLang="de-DE"/>
              <a:pPr/>
              <a:t>5</a:t>
            </a:fld>
            <a:endParaRPr lang="de-DE" altLang="de-DE"/>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sz="1200" i="1" kern="1200" dirty="0" smtClean="0">
                <a:solidFill>
                  <a:schemeClr val="tx1"/>
                </a:solidFill>
                <a:effectLst/>
                <a:latin typeface="Times" charset="0"/>
                <a:ea typeface="+mn-ea"/>
                <a:cs typeface="+mn-cs"/>
              </a:rPr>
              <a:t>Why do collisions occur?</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Cetaceans may be in a state of decreased alertness when resting. They might be distracted by hunting or feeding behaviours. Also, there will be interspecies differences or differences between age or sex classes, and even between individuals within a species. This in turn is related to experience &amp; learning by individual animals.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Additionally, high levels of background noise or the fact that animals may suffer from hearing damage can make them less likely to detect approaching ships.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Looking at the propagation of sound in water, phenomena like refraction, bending and absorption of sound, as well as bubbles, sound shadows created in front of a vessel, the Lloyd mirror effect or near field effects may all play a role. This will lead to difficulties or even confusion about how to interpret vessel noise, i.e. knowing how far away and how fast a vessel is, which direction it comes from, etc.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And of course we thereby already imply that whales know to interpret certain types of noise as a danger, which simply might not be case either.</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256643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7076-EC9A-45FD-BACF-3FDB7204C890}" type="slidenum">
              <a:rPr lang="de-DE" altLang="de-DE"/>
              <a:pPr/>
              <a:t>6</a:t>
            </a:fld>
            <a:endParaRPr lang="de-DE" altLang="de-DE"/>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So there are still many unknowns. </a:t>
            </a:r>
          </a:p>
          <a:p>
            <a:r>
              <a:rPr lang="en-GB" sz="1200" kern="1200" dirty="0" smtClean="0">
                <a:solidFill>
                  <a:schemeClr val="tx1"/>
                </a:solidFill>
                <a:effectLst/>
                <a:latin typeface="Times" charset="0"/>
                <a:ea typeface="+mn-ea"/>
                <a:cs typeface="+mn-cs"/>
              </a:rPr>
              <a:t>We </a:t>
            </a:r>
            <a:r>
              <a:rPr lang="en-GB" sz="1200" i="1" kern="1200" dirty="0" smtClean="0">
                <a:solidFill>
                  <a:schemeClr val="tx1"/>
                </a:solidFill>
                <a:effectLst/>
                <a:latin typeface="Times" charset="0"/>
                <a:ea typeface="+mn-ea"/>
                <a:cs typeface="+mn-cs"/>
              </a:rPr>
              <a:t>do</a:t>
            </a:r>
            <a:r>
              <a:rPr lang="en-GB" sz="1200" kern="1200" dirty="0" smtClean="0">
                <a:solidFill>
                  <a:schemeClr val="tx1"/>
                </a:solidFill>
                <a:effectLst/>
                <a:latin typeface="Times" charset="0"/>
                <a:ea typeface="+mn-ea"/>
                <a:cs typeface="+mn-cs"/>
              </a:rPr>
              <a:t> know, however, that fatality and severity of injuries to</a:t>
            </a:r>
            <a:r>
              <a:rPr lang="en-GB" sz="1200" kern="1200" baseline="0" dirty="0" smtClean="0">
                <a:solidFill>
                  <a:schemeClr val="tx1"/>
                </a:solidFill>
                <a:effectLst/>
                <a:latin typeface="Times" charset="0"/>
                <a:ea typeface="+mn-ea"/>
                <a:cs typeface="+mn-cs"/>
              </a:rPr>
              <a:t> </a:t>
            </a:r>
            <a:r>
              <a:rPr lang="en-GB" sz="1200" kern="1200" dirty="0" smtClean="0">
                <a:solidFill>
                  <a:schemeClr val="tx1"/>
                </a:solidFill>
                <a:effectLst/>
                <a:latin typeface="Times" charset="0"/>
                <a:ea typeface="+mn-ea"/>
                <a:cs typeface="+mn-cs"/>
              </a:rPr>
              <a:t>whales are related to size and speed of vessels. The great majority of accounts when whales were severely hurt or killed occurred at speeds of 14 knots or more. This graph shows that from around 10 knots the probability of a lethal outcome for a whale increases sharply. Moreover, large ships cause most lethal and serious injuries.</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As an extreme example think of a fast ferry travelling at 35-40 knots where the crew detects a whale 600 m in front of the bow: The remaining reaction time will be just about 30 seconds before the ship is where that whale was seen. So what do you do? This will be referred to again in a minute… (</a:t>
            </a:r>
            <a:r>
              <a:rPr lang="en-GB" sz="1200" i="1" kern="1200" dirty="0" smtClean="0">
                <a:solidFill>
                  <a:schemeClr val="tx1"/>
                </a:solidFill>
                <a:effectLst/>
                <a:latin typeface="Times" charset="0"/>
                <a:ea typeface="+mn-ea"/>
                <a:cs typeface="+mn-cs"/>
              </a:rPr>
              <a:t>Slide 11</a:t>
            </a:r>
            <a:r>
              <a:rPr lang="en-GB" sz="1200" kern="1200" dirty="0" smtClean="0">
                <a:solidFill>
                  <a:schemeClr val="tx1"/>
                </a:solidFill>
                <a:effectLst/>
                <a:latin typeface="Times" charset="0"/>
                <a:ea typeface="+mn-ea"/>
                <a:cs typeface="+mn-cs"/>
              </a:rPr>
              <a:t>)</a:t>
            </a:r>
          </a:p>
          <a:p>
            <a:endParaRPr lang="en-GB" sz="1200" kern="1200" dirty="0" smtClean="0">
              <a:solidFill>
                <a:schemeClr val="tx1"/>
              </a:solidFill>
              <a:effectLst/>
              <a:latin typeface="Times"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n-ea"/>
                <a:cs typeface="+mn-cs"/>
              </a:rPr>
              <a:t>And we have to keep in mind that larger vessels might not be able to freely navigate due to their size, the presence of other vessels or the fact that they are navigating in shallow or otherwise restricted waters.</a:t>
            </a:r>
            <a:endParaRPr lang="de-DE" sz="1200" kern="1200" dirty="0" smtClean="0">
              <a:solidFill>
                <a:schemeClr val="tx1"/>
              </a:solidFill>
              <a:effectLst/>
              <a:latin typeface="Times" charset="0"/>
              <a:ea typeface="+mn-ea"/>
              <a:cs typeface="+mn-cs"/>
            </a:endParaRPr>
          </a:p>
        </p:txBody>
      </p:sp>
    </p:spTree>
    <p:extLst>
      <p:ext uri="{BB962C8B-B14F-4D97-AF65-F5344CB8AC3E}">
        <p14:creationId xmlns:p14="http://schemas.microsoft.com/office/powerpoint/2010/main" val="384699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8DC1F-B7FB-4F9C-A2AC-B5C3E370C32A}" type="slidenum">
              <a:rPr lang="de-DE" altLang="de-DE"/>
              <a:pPr/>
              <a:t>7</a:t>
            </a:fld>
            <a:endParaRPr lang="de-DE" altLang="de-DE"/>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The question heard most often is: How many ship strikes are there?</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 honest answer is: We don‘t know!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Our knowledge gaps are a result of the fact that </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 Collisions may not be recognised at all (as struck whales mostly will not stay on the bow)</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 Injured animals may not be identified as such</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 Dead animals often will drift way and sink to the bottom,</a:t>
            </a:r>
            <a:endParaRPr lang="de-DE" sz="1200"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&gt; and regarding stranded animals, the cause of death is not always unambiguously identifiable because you need expert knowledge to tell pre-mortem from post-mortem strikes, etc.</a:t>
            </a:r>
          </a:p>
          <a:p>
            <a:pPr lvl="0"/>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Hence we can be quite sure that there is probably quite a large </a:t>
            </a:r>
            <a:r>
              <a:rPr lang="en-GB" sz="1200" i="1" kern="1200" dirty="0" smtClean="0">
                <a:solidFill>
                  <a:schemeClr val="tx1"/>
                </a:solidFill>
                <a:effectLst/>
                <a:latin typeface="Times" charset="0"/>
                <a:ea typeface="+mn-ea"/>
                <a:cs typeface="+mn-cs"/>
              </a:rPr>
              <a:t>dark number</a:t>
            </a:r>
            <a:r>
              <a:rPr lang="en-GB" sz="1200" kern="1200" dirty="0" smtClean="0">
                <a:solidFill>
                  <a:schemeClr val="tx1"/>
                </a:solidFill>
                <a:effectLst/>
                <a:latin typeface="Times" charset="0"/>
                <a:ea typeface="+mn-ea"/>
                <a:cs typeface="+mn-cs"/>
              </a:rPr>
              <a:t>.</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228498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A0709-DB73-47B1-B258-2D0A06D5A6AF}" type="slidenum">
              <a:rPr lang="de-DE" altLang="de-DE"/>
              <a:pPr/>
              <a:t>8</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There are three categories of mitigation measures: TECHNOLOGICAL, OPERATIONAL and EDUCATIONAL. Here is an overview:</a:t>
            </a:r>
            <a:endParaRPr lang="de-DE" sz="1200" kern="1200" dirty="0" smtClean="0">
              <a:solidFill>
                <a:schemeClr val="tx1"/>
              </a:solidFill>
              <a:effectLst/>
              <a:latin typeface="Times" charset="0"/>
              <a:ea typeface="+mn-ea"/>
              <a:cs typeface="+mn-cs"/>
            </a:endParaRPr>
          </a:p>
          <a:p>
            <a:r>
              <a:rPr lang="en-GB" sz="1200" u="sng" kern="1200" dirty="0" smtClean="0">
                <a:solidFill>
                  <a:schemeClr val="tx1"/>
                </a:solidFill>
                <a:effectLst/>
                <a:latin typeface="Times" charset="0"/>
                <a:ea typeface="+mn-ea"/>
                <a:cs typeface="+mn-cs"/>
              </a:rPr>
              <a:t>TECHNOLOGICAL</a:t>
            </a:r>
            <a:r>
              <a:rPr lang="en-GB" sz="1200" kern="1200" dirty="0" smtClean="0">
                <a:solidFill>
                  <a:schemeClr val="tx1"/>
                </a:solidFill>
                <a:effectLst/>
                <a:latin typeface="Times" charset="0"/>
                <a:ea typeface="+mn-ea"/>
                <a:cs typeface="+mn-cs"/>
              </a:rPr>
              <a:t>: </a:t>
            </a:r>
            <a:r>
              <a:rPr lang="en-GB" sz="1200" i="1" kern="1200" dirty="0" smtClean="0">
                <a:solidFill>
                  <a:schemeClr val="tx1"/>
                </a:solidFill>
                <a:effectLst/>
                <a:latin typeface="Times" charset="0"/>
                <a:ea typeface="+mn-ea"/>
                <a:cs typeface="+mn-cs"/>
              </a:rPr>
              <a:t>Sonar</a:t>
            </a:r>
            <a:r>
              <a:rPr lang="en-GB" sz="1200" kern="1200" dirty="0" smtClean="0">
                <a:solidFill>
                  <a:schemeClr val="tx1"/>
                </a:solidFill>
                <a:effectLst/>
                <a:latin typeface="Times" charset="0"/>
                <a:ea typeface="+mn-ea"/>
                <a:cs typeface="+mn-cs"/>
              </a:rPr>
              <a:t> will only be applicable within a very short range, and of course it introduces an additional source of noise into the marine environment. Actually, historically whalers used to use Sonar (Asdic) to bring whales to the surface, so such a measure could also cause more hits. The same applies to </a:t>
            </a:r>
            <a:r>
              <a:rPr lang="en-GB" sz="1200" i="1" kern="1200" dirty="0" smtClean="0">
                <a:solidFill>
                  <a:schemeClr val="tx1"/>
                </a:solidFill>
                <a:effectLst/>
                <a:latin typeface="Times" charset="0"/>
                <a:ea typeface="+mn-ea"/>
                <a:cs typeface="+mn-cs"/>
              </a:rPr>
              <a:t>Acoustic Warning Devices</a:t>
            </a:r>
            <a:r>
              <a:rPr lang="en-GB" sz="1200" kern="1200" dirty="0" smtClean="0">
                <a:solidFill>
                  <a:schemeClr val="tx1"/>
                </a:solidFill>
                <a:effectLst/>
                <a:latin typeface="Times" charset="0"/>
                <a:ea typeface="+mn-ea"/>
                <a:cs typeface="+mn-cs"/>
              </a:rPr>
              <a:t> (AWDs), where again nobody knows what type of warning sound would be an alerting signal for cetaceans, and even if that was the case, there easily might be effects like habituation.</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Other systems have been developed include </a:t>
            </a:r>
            <a:r>
              <a:rPr lang="en-GB" sz="1200" i="1" kern="1200" dirty="0" smtClean="0">
                <a:solidFill>
                  <a:schemeClr val="tx1"/>
                </a:solidFill>
                <a:effectLst/>
                <a:latin typeface="Times" charset="0"/>
                <a:ea typeface="+mn-ea"/>
                <a:cs typeface="+mn-cs"/>
              </a:rPr>
              <a:t>night vision, infrared or thermal imaging</a:t>
            </a:r>
            <a:r>
              <a:rPr lang="en-GB" sz="1200" kern="1200" dirty="0" smtClean="0">
                <a:solidFill>
                  <a:schemeClr val="tx1"/>
                </a:solidFill>
                <a:effectLst/>
                <a:latin typeface="Times" charset="0"/>
                <a:ea typeface="+mn-ea"/>
                <a:cs typeface="+mn-cs"/>
              </a:rPr>
              <a:t> technologies but again efficacy will largely depend on the general conditions.</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273346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A0709-DB73-47B1-B258-2D0A06D5A6AF}" type="slidenum">
              <a:rPr lang="de-DE" altLang="de-DE"/>
              <a:pPr/>
              <a:t>9</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sz="1200" kern="1200" dirty="0" smtClean="0">
                <a:solidFill>
                  <a:schemeClr val="tx1"/>
                </a:solidFill>
                <a:effectLst/>
                <a:latin typeface="Times" charset="0"/>
                <a:ea typeface="+mn-ea"/>
                <a:cs typeface="+mn-cs"/>
              </a:rPr>
              <a:t>As for measures that can be summarized as </a:t>
            </a:r>
            <a:r>
              <a:rPr lang="en-GB" sz="1200" i="1" kern="1200" dirty="0" smtClean="0">
                <a:solidFill>
                  <a:schemeClr val="tx1"/>
                </a:solidFill>
                <a:effectLst/>
                <a:latin typeface="Times" charset="0"/>
                <a:ea typeface="+mn-ea"/>
                <a:cs typeface="+mn-cs"/>
              </a:rPr>
              <a:t>alerting tools</a:t>
            </a:r>
            <a:r>
              <a:rPr lang="en-GB" sz="1200" kern="1200" dirty="0" smtClean="0">
                <a:solidFill>
                  <a:schemeClr val="tx1"/>
                </a:solidFill>
                <a:effectLst/>
                <a:latin typeface="Times" charset="0"/>
                <a:ea typeface="+mn-ea"/>
                <a:cs typeface="+mn-cs"/>
              </a:rPr>
              <a:t>, a famous example is the passive acoustic monitoring system off Boston (USA), involving a number of hydrophones where acoustical whale detections are broadcasted in real time to mariners in the area. No need to tell that this system involves large amounts of money which not always will be available elsewhere, e.g. in developing countries.</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Another system is </a:t>
            </a:r>
            <a:r>
              <a:rPr lang="en-GB" sz="1200" i="1" kern="1200" dirty="0" smtClean="0">
                <a:solidFill>
                  <a:schemeClr val="tx1"/>
                </a:solidFill>
                <a:effectLst/>
                <a:latin typeface="Times" charset="0"/>
                <a:ea typeface="+mn-ea"/>
                <a:cs typeface="+mn-cs"/>
              </a:rPr>
              <a:t>REPCET</a:t>
            </a:r>
            <a:r>
              <a:rPr lang="en-GB" sz="1200" kern="1200" dirty="0" smtClean="0">
                <a:solidFill>
                  <a:schemeClr val="tx1"/>
                </a:solidFill>
                <a:effectLst/>
                <a:latin typeface="Times" charset="0"/>
                <a:ea typeface="+mn-ea"/>
                <a:cs typeface="+mn-cs"/>
              </a:rPr>
              <a:t> developed in the Mediterranean Sea where ship crews can inform each other about whale sightings via an online interface. </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Recently the first mobile APP was developed which has a similar mode of operation. </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Placing on-board observers is another option, especially as studies have revealed that observers are an effective means to detect whales in the path of a ship.</a:t>
            </a:r>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It has to be noted that the value of alerting tools may be limited given the unpredictable nature of whale movements, the dependence of observation on favourable (light, weather and sea state) conditions and the fact that they will strongly rely on crews and captains reacting in the right way. Hence, all these systems need proper testing before being considered as „true“ and effective mitigation tools.</a:t>
            </a:r>
          </a:p>
          <a:p>
            <a:endParaRPr lang="de-DE"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As a conclusion: there is currently </a:t>
            </a:r>
            <a:r>
              <a:rPr lang="en-GB" sz="1200" i="1" kern="1200" dirty="0" smtClean="0">
                <a:solidFill>
                  <a:schemeClr val="tx1"/>
                </a:solidFill>
                <a:effectLst/>
                <a:latin typeface="Times" charset="0"/>
                <a:ea typeface="+mn-ea"/>
                <a:cs typeface="+mn-cs"/>
              </a:rPr>
              <a:t>no technology</a:t>
            </a:r>
            <a:r>
              <a:rPr lang="en-GB" sz="1200" kern="1200" dirty="0" smtClean="0">
                <a:solidFill>
                  <a:schemeClr val="tx1"/>
                </a:solidFill>
                <a:effectLst/>
                <a:latin typeface="Times" charset="0"/>
                <a:ea typeface="+mn-ea"/>
                <a:cs typeface="+mn-cs"/>
              </a:rPr>
              <a:t> known to effectively avoid collisions.</a:t>
            </a:r>
            <a:endParaRPr lang="de-DE" sz="1200" kern="1200" dirty="0">
              <a:solidFill>
                <a:schemeClr val="tx1"/>
              </a:solidFill>
              <a:effectLst/>
              <a:latin typeface="Times" charset="0"/>
              <a:ea typeface="+mn-ea"/>
              <a:cs typeface="+mn-cs"/>
            </a:endParaRPr>
          </a:p>
        </p:txBody>
      </p:sp>
    </p:spTree>
    <p:extLst>
      <p:ext uri="{BB962C8B-B14F-4D97-AF65-F5344CB8AC3E}">
        <p14:creationId xmlns:p14="http://schemas.microsoft.com/office/powerpoint/2010/main" val="3226356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descr="IWC-logo-blue-background-transparent-high-re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0105" y="2414305"/>
            <a:ext cx="6523790" cy="1457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7" name="Slide Number Placeholder 6"/>
          <p:cNvSpPr>
            <a:spLocks noGrp="1"/>
          </p:cNvSpPr>
          <p:nvPr>
            <p:ph type="sldNum" sz="quarter" idx="12"/>
          </p:nvPr>
        </p:nvSpPr>
        <p:spPr/>
        <p:txBody>
          <a:bodyPr/>
          <a:lstStyle/>
          <a:p>
            <a:r>
              <a:rPr lang="de-DE" altLang="de-DE" smtClean="0"/>
              <a:t>Seite </a:t>
            </a:r>
            <a:fld id="{5E9528AC-C3B9-4D6B-BBEF-89886E9DFC75}" type="slidenum">
              <a:rPr lang="de-DE" altLang="de-DE" smtClean="0"/>
              <a:pPr/>
              <a:t>‹Nr.›</a:t>
            </a:fld>
            <a:endParaRPr lang="de-DE" altLang="de-DE"/>
          </a:p>
        </p:txBody>
      </p:sp>
      <p:pic>
        <p:nvPicPr>
          <p:cNvPr id="8" name="Picture 7"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6" name="Slide Number Placeholder 5"/>
          <p:cNvSpPr>
            <a:spLocks noGrp="1"/>
          </p:cNvSpPr>
          <p:nvPr>
            <p:ph type="sldNum" sz="quarter" idx="12"/>
          </p:nvPr>
        </p:nvSpPr>
        <p:spPr/>
        <p:txBody>
          <a:bodyPr/>
          <a:lstStyle/>
          <a:p>
            <a:r>
              <a:rPr lang="de-DE" altLang="de-DE" smtClean="0"/>
              <a:t>Seite </a:t>
            </a:r>
            <a:fld id="{6DECC118-494A-4A2E-84BE-A1AC8223B4BC}" type="slidenum">
              <a:rPr lang="de-DE" altLang="de-DE" smtClean="0"/>
              <a:pPr/>
              <a:t>‹Nr.›</a:t>
            </a:fld>
            <a:endParaRPr lang="de-DE" altLang="de-DE"/>
          </a:p>
        </p:txBody>
      </p:sp>
      <p:pic>
        <p:nvPicPr>
          <p:cNvPr id="7" name="Picture 6"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Mastertitelformat bearbeiten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6" name="Slide Number Placeholder 5"/>
          <p:cNvSpPr>
            <a:spLocks noGrp="1"/>
          </p:cNvSpPr>
          <p:nvPr>
            <p:ph type="sldNum" sz="quarter" idx="12"/>
          </p:nvPr>
        </p:nvSpPr>
        <p:spPr/>
        <p:txBody>
          <a:bodyPr/>
          <a:lstStyle/>
          <a:p>
            <a:r>
              <a:rPr lang="de-DE" altLang="de-DE" smtClean="0"/>
              <a:t>Seite </a:t>
            </a:r>
            <a:fld id="{A60E5CED-B6CF-4128-9545-B71952AEA70E}" type="slidenum">
              <a:rPr lang="de-DE" altLang="de-DE" smtClean="0"/>
              <a:pPr/>
              <a:t>‹Nr.›</a:t>
            </a:fld>
            <a:endParaRPr lang="de-DE" altLang="de-DE"/>
          </a:p>
        </p:txBody>
      </p:sp>
      <p:pic>
        <p:nvPicPr>
          <p:cNvPr id="7" name="Picture 6"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Date Placeholder 2"/>
          <p:cNvSpPr>
            <a:spLocks noGrp="1"/>
          </p:cNvSpPr>
          <p:nvPr>
            <p:ph type="dt" sz="half" idx="10"/>
          </p:nvPr>
        </p:nvSpPr>
        <p:spPr/>
        <p:txBody>
          <a:bodyPr/>
          <a:lstStyle/>
          <a:p>
            <a:endParaRPr lang="de-DE" altLang="de-DE"/>
          </a:p>
        </p:txBody>
      </p:sp>
      <p:sp>
        <p:nvSpPr>
          <p:cNvPr id="4" name="Footer Placeholder 3"/>
          <p:cNvSpPr>
            <a:spLocks noGrp="1"/>
          </p:cNvSpPr>
          <p:nvPr>
            <p:ph type="ftr" sz="quarter" idx="11"/>
          </p:nvPr>
        </p:nvSpPr>
        <p:spPr/>
        <p:txBody>
          <a:bodyPr/>
          <a:lstStyle/>
          <a:p>
            <a:endParaRPr lang="de-DE" altLang="de-DE"/>
          </a:p>
        </p:txBody>
      </p:sp>
      <p:sp>
        <p:nvSpPr>
          <p:cNvPr id="5" name="Slide Number Placeholder 4"/>
          <p:cNvSpPr>
            <a:spLocks noGrp="1"/>
          </p:cNvSpPr>
          <p:nvPr>
            <p:ph type="sldNum" sz="quarter" idx="12"/>
          </p:nvPr>
        </p:nvSpPr>
        <p:spPr/>
        <p:txBody>
          <a:bodyPr/>
          <a:lstStyle/>
          <a:p>
            <a:r>
              <a:rPr lang="de-DE" altLang="de-DE" smtClean="0"/>
              <a:t>Seite </a:t>
            </a:r>
            <a:fld id="{5E9528AC-C3B9-4D6B-BBEF-89886E9DFC75}" type="slidenum">
              <a:rPr lang="de-DE" altLang="de-DE" smtClean="0"/>
              <a:pPr/>
              <a:t>‹Nr.›</a:t>
            </a:fld>
            <a:endParaRPr lang="de-DE" altLang="de-DE"/>
          </a:p>
        </p:txBody>
      </p:sp>
      <p:pic>
        <p:nvPicPr>
          <p:cNvPr id="6" name="Picture 5"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6" name="Picture 5" descr="IWC-logo-blue-background-transparent-high-re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05" y="2414305"/>
            <a:ext cx="6523790" cy="1457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Mastertitelformat bearbeiten</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GB"/>
          </a:p>
        </p:txBody>
      </p:sp>
      <p:sp>
        <p:nvSpPr>
          <p:cNvPr id="4" name="Date Placeholder 3"/>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5FA0-0AB0-E747-83CD-CB9064F8EEDB}" type="slidenum">
              <a:rPr lang="en-GB" smtClean="0"/>
              <a:pPr/>
              <a:t>‹Nr.›</a:t>
            </a:fld>
            <a:endParaRPr lang="en-GB"/>
          </a:p>
        </p:txBody>
      </p:sp>
      <p:pic>
        <p:nvPicPr>
          <p:cNvPr id="7" name="Picture 6"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5FA0-0AB0-E747-83CD-CB9064F8EEDB}" type="slidenum">
              <a:rPr lang="en-GB" smtClean="0"/>
              <a:pPr/>
              <a:t>‹Nr.›</a:t>
            </a:fld>
            <a:endParaRPr lang="en-GB"/>
          </a:p>
        </p:txBody>
      </p:sp>
      <p:pic>
        <p:nvPicPr>
          <p:cNvPr id="7" name="Picture 6"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5FA0-0AB0-E747-83CD-CB9064F8EEDB}" type="slidenum">
              <a:rPr lang="en-GB" smtClean="0"/>
              <a:pPr/>
              <a:t>‹Nr.›</a:t>
            </a:fld>
            <a:endParaRPr lang="en-GB"/>
          </a:p>
        </p:txBody>
      </p:sp>
      <p:pic>
        <p:nvPicPr>
          <p:cNvPr id="7" name="Picture 6"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5FA0-0AB0-E747-83CD-CB9064F8EEDB}" type="slidenum">
              <a:rPr lang="en-GB" smtClean="0"/>
              <a:pPr/>
              <a:t>‹Nr.›</a:t>
            </a:fld>
            <a:endParaRPr lang="en-GB"/>
          </a:p>
        </p:txBody>
      </p:sp>
      <p:pic>
        <p:nvPicPr>
          <p:cNvPr id="8" name="Picture 7"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435FA0-0AB0-E747-83CD-CB9064F8EEDB}" type="slidenum">
              <a:rPr lang="en-GB" smtClean="0"/>
              <a:pPr/>
              <a:t>‹Nr.›</a:t>
            </a:fld>
            <a:endParaRPr lang="en-GB"/>
          </a:p>
        </p:txBody>
      </p:sp>
      <p:pic>
        <p:nvPicPr>
          <p:cNvPr id="10" name="Picture 9"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Mastertitelformat bearbeiten</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GB"/>
          </a:p>
        </p:txBody>
      </p:sp>
      <p:sp>
        <p:nvSpPr>
          <p:cNvPr id="4" name="Date Placeholder 3"/>
          <p:cNvSpPr>
            <a:spLocks noGrp="1"/>
          </p:cNvSpPr>
          <p:nvPr>
            <p:ph type="dt" sz="half" idx="10"/>
          </p:nvPr>
        </p:nvSpPr>
        <p:spPr/>
        <p:txBody>
          <a:bodyPr/>
          <a:lstStyle/>
          <a:p>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6" name="Slide Number Placeholder 5"/>
          <p:cNvSpPr>
            <a:spLocks noGrp="1"/>
          </p:cNvSpPr>
          <p:nvPr>
            <p:ph type="sldNum" sz="quarter" idx="12"/>
          </p:nvPr>
        </p:nvSpPr>
        <p:spPr/>
        <p:txBody>
          <a:bodyPr/>
          <a:lstStyle/>
          <a:p>
            <a:r>
              <a:rPr lang="de-DE" altLang="de-DE" smtClean="0"/>
              <a:t>Seite </a:t>
            </a:r>
            <a:fld id="{4BA549BE-478C-4AF8-A60C-70AD2A3CF6A7}" type="slidenum">
              <a:rPr lang="de-DE" altLang="de-DE" smtClean="0"/>
              <a:pPr/>
              <a:t>‹Nr.›</a:t>
            </a:fld>
            <a:endParaRPr lang="de-DE" altLang="de-DE"/>
          </a:p>
        </p:txBody>
      </p:sp>
      <p:pic>
        <p:nvPicPr>
          <p:cNvPr id="8" name="Picture 7"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Date Placeholder 2"/>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435FA0-0AB0-E747-83CD-CB9064F8EEDB}" type="slidenum">
              <a:rPr lang="en-GB" smtClean="0"/>
              <a:pPr/>
              <a:t>‹Nr.›</a:t>
            </a:fld>
            <a:endParaRPr lang="en-GB"/>
          </a:p>
        </p:txBody>
      </p:sp>
      <p:pic>
        <p:nvPicPr>
          <p:cNvPr id="6" name="Picture 5"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435FA0-0AB0-E747-83CD-CB9064F8EEDB}" type="slidenum">
              <a:rPr lang="en-GB" smtClean="0"/>
              <a:pPr/>
              <a:t>‹Nr.›</a:t>
            </a:fld>
            <a:endParaRPr lang="en-GB"/>
          </a:p>
        </p:txBody>
      </p:sp>
      <p:pic>
        <p:nvPicPr>
          <p:cNvPr id="5" name="Picture 4"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5FA0-0AB0-E747-83CD-CB9064F8EEDB}" type="slidenum">
              <a:rPr lang="en-GB" smtClean="0"/>
              <a:pPr/>
              <a:t>‹Nr.›</a:t>
            </a:fld>
            <a:endParaRPr lang="en-GB"/>
          </a:p>
        </p:txBody>
      </p:sp>
      <p:pic>
        <p:nvPicPr>
          <p:cNvPr id="8" name="Picture 7"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435FA0-0AB0-E747-83CD-CB9064F8EEDB}" type="slidenum">
              <a:rPr lang="en-GB" smtClean="0"/>
              <a:pPr/>
              <a:t>‹Nr.›</a:t>
            </a:fld>
            <a:endParaRPr lang="en-GB"/>
          </a:p>
        </p:txBody>
      </p:sp>
      <p:pic>
        <p:nvPicPr>
          <p:cNvPr id="8" name="Picture 7"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5FA0-0AB0-E747-83CD-CB9064F8EEDB}" type="slidenum">
              <a:rPr lang="en-GB" smtClean="0"/>
              <a:pPr/>
              <a:t>‹Nr.›</a:t>
            </a:fld>
            <a:endParaRPr lang="en-GB"/>
          </a:p>
        </p:txBody>
      </p:sp>
      <p:pic>
        <p:nvPicPr>
          <p:cNvPr id="7" name="Picture 6"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Mastertitelformat bearbeiten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3347186F-ECFE-9A48-8991-790BD70C7EB8}"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435FA0-0AB0-E747-83CD-CB9064F8EEDB}" type="slidenum">
              <a:rPr lang="en-GB" smtClean="0"/>
              <a:pPr/>
              <a:t>‹Nr.›</a:t>
            </a:fld>
            <a:endParaRPr lang="en-GB"/>
          </a:p>
        </p:txBody>
      </p:sp>
      <p:pic>
        <p:nvPicPr>
          <p:cNvPr id="7" name="Picture 6" descr="IWC-Logo-Detail-Watermark.png"/>
          <p:cNvPicPr>
            <a:picLocks noChangeAspect="1"/>
          </p:cNvPicPr>
          <p:nvPr userDrawn="1"/>
        </p:nvPicPr>
        <p:blipFill>
          <a:blip r:embed="rId2">
            <a:lum/>
            <a:alphaModFix/>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6" name="Slide Number Placeholder 5"/>
          <p:cNvSpPr>
            <a:spLocks noGrp="1"/>
          </p:cNvSpPr>
          <p:nvPr>
            <p:ph type="sldNum" sz="quarter" idx="12"/>
          </p:nvPr>
        </p:nvSpPr>
        <p:spPr/>
        <p:txBody>
          <a:bodyPr/>
          <a:lstStyle/>
          <a:p>
            <a:r>
              <a:rPr lang="de-DE" altLang="de-DE" smtClean="0"/>
              <a:t>Seite </a:t>
            </a:r>
            <a:fld id="{EF2DB27B-2BEA-4D0F-A0C1-73071DEAEB28}" type="slidenum">
              <a:rPr lang="de-DE" altLang="de-DE" smtClean="0"/>
              <a:pPr/>
              <a:t>‹Nr.›</a:t>
            </a:fld>
            <a:endParaRPr lang="de-DE" altLang="de-DE"/>
          </a:p>
        </p:txBody>
      </p:sp>
      <p:pic>
        <p:nvPicPr>
          <p:cNvPr id="7" name="Picture 6"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endParaRPr lang="de-DE" altLang="de-DE"/>
          </a:p>
        </p:txBody>
      </p:sp>
      <p:sp>
        <p:nvSpPr>
          <p:cNvPr id="5" name="Footer Placeholder 4"/>
          <p:cNvSpPr>
            <a:spLocks noGrp="1"/>
          </p:cNvSpPr>
          <p:nvPr>
            <p:ph type="ftr" sz="quarter" idx="11"/>
          </p:nvPr>
        </p:nvSpPr>
        <p:spPr/>
        <p:txBody>
          <a:bodyPr/>
          <a:lstStyle/>
          <a:p>
            <a:endParaRPr lang="de-DE" altLang="de-DE"/>
          </a:p>
        </p:txBody>
      </p:sp>
      <p:sp>
        <p:nvSpPr>
          <p:cNvPr id="6" name="Slide Number Placeholder 5"/>
          <p:cNvSpPr>
            <a:spLocks noGrp="1"/>
          </p:cNvSpPr>
          <p:nvPr>
            <p:ph type="sldNum" sz="quarter" idx="12"/>
          </p:nvPr>
        </p:nvSpPr>
        <p:spPr/>
        <p:txBody>
          <a:bodyPr/>
          <a:lstStyle/>
          <a:p>
            <a:r>
              <a:rPr lang="de-DE" altLang="de-DE" smtClean="0"/>
              <a:t>Seite </a:t>
            </a:r>
            <a:fld id="{5E9528AC-C3B9-4D6B-BBEF-89886E9DFC75}" type="slidenum">
              <a:rPr lang="de-DE" altLang="de-DE" smtClean="0"/>
              <a:pPr/>
              <a:t>‹Nr.›</a:t>
            </a:fld>
            <a:endParaRPr lang="de-DE" altLang="de-DE"/>
          </a:p>
        </p:txBody>
      </p:sp>
      <p:pic>
        <p:nvPicPr>
          <p:cNvPr id="7" name="Picture 6"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sz="half" idx="10"/>
          </p:nvPr>
        </p:nvSpPr>
        <p:spPr/>
        <p:txBody>
          <a:bodyPr/>
          <a:lstStyle/>
          <a:p>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7" name="Slide Number Placeholder 6"/>
          <p:cNvSpPr>
            <a:spLocks noGrp="1"/>
          </p:cNvSpPr>
          <p:nvPr>
            <p:ph type="sldNum" sz="quarter" idx="12"/>
          </p:nvPr>
        </p:nvSpPr>
        <p:spPr/>
        <p:txBody>
          <a:bodyPr/>
          <a:lstStyle/>
          <a:p>
            <a:r>
              <a:rPr lang="de-DE" altLang="de-DE" smtClean="0"/>
              <a:t>Seite </a:t>
            </a:r>
            <a:fld id="{A6414552-59DC-43C0-8D36-2291C7FE3D50}" type="slidenum">
              <a:rPr lang="de-DE" altLang="de-DE" smtClean="0"/>
              <a:pPr/>
              <a:t>‹Nr.›</a:t>
            </a:fld>
            <a:endParaRPr lang="de-DE" altLang="de-DE"/>
          </a:p>
        </p:txBody>
      </p:sp>
      <p:pic>
        <p:nvPicPr>
          <p:cNvPr id="8" name="Picture 7"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sz="half" idx="10"/>
          </p:nvPr>
        </p:nvSpPr>
        <p:spPr/>
        <p:txBody>
          <a:bodyPr/>
          <a:lstStyle/>
          <a:p>
            <a:endParaRPr lang="de-DE" altLang="de-DE"/>
          </a:p>
        </p:txBody>
      </p:sp>
      <p:sp>
        <p:nvSpPr>
          <p:cNvPr id="8" name="Footer Placeholder 7"/>
          <p:cNvSpPr>
            <a:spLocks noGrp="1"/>
          </p:cNvSpPr>
          <p:nvPr>
            <p:ph type="ftr" sz="quarter" idx="11"/>
          </p:nvPr>
        </p:nvSpPr>
        <p:spPr/>
        <p:txBody>
          <a:bodyPr/>
          <a:lstStyle/>
          <a:p>
            <a:endParaRPr lang="de-DE" altLang="de-DE"/>
          </a:p>
        </p:txBody>
      </p:sp>
      <p:sp>
        <p:nvSpPr>
          <p:cNvPr id="9" name="Slide Number Placeholder 8"/>
          <p:cNvSpPr>
            <a:spLocks noGrp="1"/>
          </p:cNvSpPr>
          <p:nvPr>
            <p:ph type="sldNum" sz="quarter" idx="12"/>
          </p:nvPr>
        </p:nvSpPr>
        <p:spPr/>
        <p:txBody>
          <a:bodyPr/>
          <a:lstStyle/>
          <a:p>
            <a:r>
              <a:rPr lang="de-DE" altLang="de-DE" smtClean="0"/>
              <a:t>Seite </a:t>
            </a:r>
            <a:fld id="{A79F75C6-CDC4-4C24-B6DC-D1A452044BD4}" type="slidenum">
              <a:rPr lang="de-DE" altLang="de-DE" smtClean="0"/>
              <a:pPr/>
              <a:t>‹Nr.›</a:t>
            </a:fld>
            <a:endParaRPr lang="de-DE" altLang="de-DE"/>
          </a:p>
        </p:txBody>
      </p:sp>
      <p:pic>
        <p:nvPicPr>
          <p:cNvPr id="10" name="Picture 9"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GB"/>
          </a:p>
        </p:txBody>
      </p:sp>
      <p:sp>
        <p:nvSpPr>
          <p:cNvPr id="3" name="Date Placeholder 2"/>
          <p:cNvSpPr>
            <a:spLocks noGrp="1"/>
          </p:cNvSpPr>
          <p:nvPr>
            <p:ph type="dt" sz="half" idx="10"/>
          </p:nvPr>
        </p:nvSpPr>
        <p:spPr/>
        <p:txBody>
          <a:bodyPr/>
          <a:lstStyle/>
          <a:p>
            <a:endParaRPr lang="de-DE" altLang="de-DE"/>
          </a:p>
        </p:txBody>
      </p:sp>
      <p:sp>
        <p:nvSpPr>
          <p:cNvPr id="4" name="Footer Placeholder 3"/>
          <p:cNvSpPr>
            <a:spLocks noGrp="1"/>
          </p:cNvSpPr>
          <p:nvPr>
            <p:ph type="ftr" sz="quarter" idx="11"/>
          </p:nvPr>
        </p:nvSpPr>
        <p:spPr/>
        <p:txBody>
          <a:bodyPr/>
          <a:lstStyle/>
          <a:p>
            <a:endParaRPr lang="de-DE" altLang="de-DE"/>
          </a:p>
        </p:txBody>
      </p:sp>
      <p:sp>
        <p:nvSpPr>
          <p:cNvPr id="5" name="Slide Number Placeholder 4"/>
          <p:cNvSpPr>
            <a:spLocks noGrp="1"/>
          </p:cNvSpPr>
          <p:nvPr>
            <p:ph type="sldNum" sz="quarter" idx="12"/>
          </p:nvPr>
        </p:nvSpPr>
        <p:spPr/>
        <p:txBody>
          <a:bodyPr/>
          <a:lstStyle/>
          <a:p>
            <a:r>
              <a:rPr lang="de-DE" altLang="de-DE" smtClean="0"/>
              <a:t>Seite </a:t>
            </a:r>
            <a:fld id="{05E81B73-A56B-40FF-BE90-2E4B832AD90E}" type="slidenum">
              <a:rPr lang="de-DE" altLang="de-DE" smtClean="0"/>
              <a:pPr/>
              <a:t>‹Nr.›</a:t>
            </a:fld>
            <a:endParaRPr lang="de-DE" altLang="de-DE"/>
          </a:p>
        </p:txBody>
      </p:sp>
      <p:pic>
        <p:nvPicPr>
          <p:cNvPr id="6" name="Picture 5"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ltLang="de-DE"/>
          </a:p>
        </p:txBody>
      </p:sp>
      <p:sp>
        <p:nvSpPr>
          <p:cNvPr id="3" name="Footer Placeholder 2"/>
          <p:cNvSpPr>
            <a:spLocks noGrp="1"/>
          </p:cNvSpPr>
          <p:nvPr>
            <p:ph type="ftr" sz="quarter" idx="11"/>
          </p:nvPr>
        </p:nvSpPr>
        <p:spPr/>
        <p:txBody>
          <a:bodyPr/>
          <a:lstStyle/>
          <a:p>
            <a:endParaRPr lang="de-DE" altLang="de-DE"/>
          </a:p>
        </p:txBody>
      </p:sp>
      <p:sp>
        <p:nvSpPr>
          <p:cNvPr id="4" name="Slide Number Placeholder 3"/>
          <p:cNvSpPr>
            <a:spLocks noGrp="1"/>
          </p:cNvSpPr>
          <p:nvPr>
            <p:ph type="sldNum" sz="quarter" idx="12"/>
          </p:nvPr>
        </p:nvSpPr>
        <p:spPr/>
        <p:txBody>
          <a:bodyPr/>
          <a:lstStyle/>
          <a:p>
            <a:r>
              <a:rPr lang="de-DE" altLang="de-DE" smtClean="0"/>
              <a:t>Seite </a:t>
            </a:r>
            <a:fld id="{22F4D584-D497-4014-B4C3-4F68B49A5AF0}" type="slidenum">
              <a:rPr lang="de-DE" altLang="de-DE" smtClean="0"/>
              <a:pPr/>
              <a:t>‹Nr.›</a:t>
            </a:fld>
            <a:endParaRPr lang="de-DE" altLang="de-DE"/>
          </a:p>
        </p:txBody>
      </p:sp>
      <p:pic>
        <p:nvPicPr>
          <p:cNvPr id="5" name="Picture 4"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endParaRPr lang="de-DE" altLang="de-DE"/>
          </a:p>
        </p:txBody>
      </p:sp>
      <p:sp>
        <p:nvSpPr>
          <p:cNvPr id="6" name="Footer Placeholder 5"/>
          <p:cNvSpPr>
            <a:spLocks noGrp="1"/>
          </p:cNvSpPr>
          <p:nvPr>
            <p:ph type="ftr" sz="quarter" idx="11"/>
          </p:nvPr>
        </p:nvSpPr>
        <p:spPr/>
        <p:txBody>
          <a:bodyPr/>
          <a:lstStyle/>
          <a:p>
            <a:endParaRPr lang="de-DE" altLang="de-DE"/>
          </a:p>
        </p:txBody>
      </p:sp>
      <p:sp>
        <p:nvSpPr>
          <p:cNvPr id="7" name="Slide Number Placeholder 6"/>
          <p:cNvSpPr>
            <a:spLocks noGrp="1"/>
          </p:cNvSpPr>
          <p:nvPr>
            <p:ph type="sldNum" sz="quarter" idx="12"/>
          </p:nvPr>
        </p:nvSpPr>
        <p:spPr/>
        <p:txBody>
          <a:bodyPr/>
          <a:lstStyle/>
          <a:p>
            <a:r>
              <a:rPr lang="de-DE" altLang="de-DE" smtClean="0"/>
              <a:t>Seite </a:t>
            </a:r>
            <a:fld id="{5E9528AC-C3B9-4D6B-BBEF-89886E9DFC75}" type="slidenum">
              <a:rPr lang="de-DE" altLang="de-DE" smtClean="0"/>
              <a:pPr/>
              <a:t>‹Nr.›</a:t>
            </a:fld>
            <a:endParaRPr lang="de-DE" altLang="de-DE"/>
          </a:p>
        </p:txBody>
      </p:sp>
      <p:pic>
        <p:nvPicPr>
          <p:cNvPr id="8" name="Picture 7" descr="IWC-Logo-Detail-Watermark.png"/>
          <p:cNvPicPr>
            <a:picLocks noChangeAspect="1"/>
          </p:cNvPicPr>
          <p:nvPr/>
        </p:nvPicPr>
        <p:blipFill>
          <a:blip r:embed="rId2">
            <a:alphaModFix/>
            <a:lum bright="50000"/>
          </a:blip>
          <a:stretch>
            <a:fillRect/>
          </a:stretch>
        </p:blipFill>
        <p:spPr>
          <a:xfrm>
            <a:off x="4965700" y="3448285"/>
            <a:ext cx="4178299" cy="3409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endParaRPr lang="de-DE" alt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a:defRPr>
            </a:lvl1pPr>
          </a:lstStyle>
          <a:p>
            <a:endParaRPr lang="de-DE" alt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r>
              <a:rPr lang="de-DE" altLang="de-DE" smtClean="0"/>
              <a:t>Seite </a:t>
            </a:r>
            <a:fld id="{5E9528AC-C3B9-4D6B-BBEF-89886E9DFC75}" type="slidenum">
              <a:rPr lang="de-DE" altLang="de-DE" smtClean="0"/>
              <a:pPr/>
              <a:t>‹Nr.›</a:t>
            </a:fld>
            <a:endParaRPr lang="de-DE" altLang="de-DE"/>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7186F-ECFE-9A48-8991-790BD70C7EB8}"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35FA0-0AB0-E747-83CD-CB9064F8EEDB}"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b="0" i="0" kern="1200">
          <a:solidFill>
            <a:schemeClr val="tx1"/>
          </a:solidFill>
          <a:latin typeface="Myriad Pro Semibold"/>
          <a:ea typeface="+mj-ea"/>
          <a:cs typeface="Myriad Pro Semibol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0.JP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5.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6.jpe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jp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3" Type="http://schemas.openxmlformats.org/officeDocument/2006/relationships/image" Target="../media/image18.jpg"/><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4.xml"/><Relationship Id="rId16" Type="http://schemas.openxmlformats.org/officeDocument/2006/relationships/comments" Target="../comments/comment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4.jpeg"/><Relationship Id="rId5" Type="http://schemas.openxmlformats.org/officeDocument/2006/relationships/image" Target="../media/image20.jpe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jpeg"/><Relationship Id="rId1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jp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27" name="Picture 31" descr="D:\MEER\COLLISIONS\Bilder_Schnellfähren\Cetaceen\Delfin_vor_Olsen_klein.jpg"/>
          <p:cNvPicPr>
            <a:picLocks noChangeAspect="1" noChangeArrowheads="1"/>
          </p:cNvPicPr>
          <p:nvPr/>
        </p:nvPicPr>
        <p:blipFill>
          <a:blip r:embed="rId3" cstate="screen">
            <a:lum bright="-10000" contrast="30000"/>
            <a:extLst>
              <a:ext uri="{28A0092B-C50C-407E-A947-70E740481C1C}">
                <a14:useLocalDpi xmlns:a14="http://schemas.microsoft.com/office/drawing/2010/main"/>
              </a:ext>
            </a:extLst>
          </a:blip>
          <a:srcRect/>
          <a:stretch>
            <a:fillRect/>
          </a:stretch>
        </p:blipFill>
        <p:spPr bwMode="auto">
          <a:xfrm>
            <a:off x="755576" y="1943447"/>
            <a:ext cx="7620000" cy="3933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7" name="Rectangle 21"/>
          <p:cNvSpPr>
            <a:spLocks noChangeArrowheads="1"/>
          </p:cNvSpPr>
          <p:nvPr/>
        </p:nvSpPr>
        <p:spPr bwMode="auto">
          <a:xfrm>
            <a:off x="1170384" y="523528"/>
            <a:ext cx="6858000" cy="81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algn="ctr" eaLnBrk="1" hangingPunct="1"/>
            <a:r>
              <a:rPr lang="de-DE" altLang="de-DE" dirty="0" smtClean="0">
                <a:latin typeface="Myriad Pro"/>
                <a:cs typeface="Myriad Pro"/>
              </a:rPr>
              <a:t>Collisions between vessels and cetaceans:</a:t>
            </a:r>
          </a:p>
          <a:p>
            <a:pPr algn="ctr" eaLnBrk="1" hangingPunct="1"/>
            <a:r>
              <a:rPr lang="de-DE" altLang="de-DE" dirty="0" smtClean="0">
                <a:latin typeface="Myriad Pro"/>
                <a:cs typeface="Myriad Pro"/>
              </a:rPr>
              <a:t>How to mitigate an </a:t>
            </a:r>
            <a:r>
              <a:rPr lang="de-DE" altLang="de-DE" dirty="0">
                <a:latin typeface="Myriad Pro"/>
                <a:cs typeface="Myriad Pro"/>
              </a:rPr>
              <a:t>i</a:t>
            </a:r>
            <a:r>
              <a:rPr lang="de-DE" altLang="de-DE" dirty="0" smtClean="0">
                <a:latin typeface="Myriad Pro"/>
                <a:cs typeface="Myriad Pro"/>
              </a:rPr>
              <a:t>ssue with many </a:t>
            </a:r>
            <a:r>
              <a:rPr lang="de-DE" altLang="de-DE" dirty="0">
                <a:latin typeface="Myriad Pro"/>
                <a:cs typeface="Myriad Pro"/>
              </a:rPr>
              <a:t>u</a:t>
            </a:r>
            <a:r>
              <a:rPr lang="de-DE" altLang="de-DE" dirty="0" smtClean="0">
                <a:latin typeface="Myriad Pro"/>
                <a:cs typeface="Myriad Pro"/>
              </a:rPr>
              <a:t>nknowns</a:t>
            </a:r>
            <a:endParaRPr lang="de-DE" altLang="de-DE" dirty="0">
              <a:latin typeface="Myriad Pro"/>
              <a:cs typeface="Myriad Pro"/>
            </a:endParaRPr>
          </a:p>
        </p:txBody>
      </p:sp>
      <p:pic>
        <p:nvPicPr>
          <p:cNvPr id="2" name="Bild 1" descr="1Meerlogo_rgb-klei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60" y="667544"/>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descr="IWC logo White Background High Res No tex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797" y="667544"/>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72039" name="Text Box 7"/>
          <p:cNvSpPr txBox="1">
            <a:spLocks noChangeArrowheads="1"/>
          </p:cNvSpPr>
          <p:nvPr/>
        </p:nvSpPr>
        <p:spPr bwMode="auto">
          <a:xfrm>
            <a:off x="467544" y="1752253"/>
            <a:ext cx="33843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err="1" smtClean="0">
                <a:solidFill>
                  <a:srgbClr val="FFFFFE"/>
                </a:solidFill>
                <a:effectLst>
                  <a:outerShdw blurRad="38100" dist="38100" dir="2700000" algn="tl">
                    <a:srgbClr val="C0C0C0"/>
                  </a:outerShdw>
                </a:effectLst>
                <a:latin typeface="Myriad Pro"/>
                <a:cs typeface="Myriad Pro"/>
              </a:rPr>
              <a:t>Relocation</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of</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shipping</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lanes</a:t>
            </a:r>
            <a:r>
              <a:rPr lang="de-DE" altLang="de-DE" sz="1800" dirty="0" smtClean="0">
                <a:solidFill>
                  <a:srgbClr val="FFFFFE"/>
                </a:solidFill>
                <a:effectLst>
                  <a:outerShdw blurRad="38100" dist="38100" dir="2700000" algn="tl">
                    <a:srgbClr val="C0C0C0"/>
                  </a:outerShdw>
                </a:effectLst>
                <a:latin typeface="Myriad Pro"/>
                <a:cs typeface="Myriad Pro"/>
              </a:rPr>
              <a:t> /</a:t>
            </a: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Traffic Separation </a:t>
            </a:r>
            <a:r>
              <a:rPr lang="de-DE" altLang="de-DE" sz="1800" dirty="0" err="1" smtClean="0">
                <a:solidFill>
                  <a:srgbClr val="FFFFFE"/>
                </a:solidFill>
                <a:effectLst>
                  <a:outerShdw blurRad="38100" dist="38100" dir="2700000" algn="tl">
                    <a:srgbClr val="C0C0C0"/>
                  </a:outerShdw>
                </a:effectLst>
                <a:latin typeface="Myriad Pro"/>
                <a:cs typeface="Myriad Pro"/>
              </a:rPr>
              <a:t>Schemes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a:solidFill>
                <a:srgbClr val="FFFFFE"/>
              </a:solidFill>
              <a:effectLst>
                <a:outerShdw blurRad="38100" dist="38100" dir="2700000" algn="tl">
                  <a:srgbClr val="C0C0C0"/>
                </a:outerShdw>
              </a:effectLst>
              <a:latin typeface="Myriad Pro"/>
              <a:cs typeface="Myriad Pro"/>
            </a:endParaRP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(IMO </a:t>
            </a:r>
            <a:r>
              <a:rPr lang="de-DE" altLang="de-DE" sz="1800" dirty="0" err="1" smtClean="0">
                <a:solidFill>
                  <a:srgbClr val="FFFFFE"/>
                </a:solidFill>
                <a:effectLst>
                  <a:outerShdw blurRad="38100" dist="38100" dir="2700000" algn="tl">
                    <a:srgbClr val="C0C0C0"/>
                  </a:outerShdw>
                </a:effectLst>
                <a:latin typeface="Myriad Pro"/>
                <a:cs typeface="Myriad Pro"/>
              </a:rPr>
              <a:t>designation</a:t>
            </a:r>
            <a:r>
              <a:rPr lang="de-DE" altLang="de-DE" sz="1800" dirty="0" smtClean="0">
                <a:solidFill>
                  <a:srgbClr val="FFFFFE"/>
                </a:solidFill>
                <a:effectLst>
                  <a:outerShdw blurRad="38100" dist="38100" dir="2700000" algn="tl">
                    <a:srgbClr val="C0C0C0"/>
                  </a:outerShdw>
                </a:effectLst>
                <a:latin typeface="Myriad Pro"/>
                <a:cs typeface="Myriad Pro"/>
              </a:rPr>
              <a:t>)</a:t>
            </a:r>
            <a:endParaRPr lang="de-DE" altLang="de-DE" sz="1800" dirty="0">
              <a:solidFill>
                <a:srgbClr val="FFFFFE"/>
              </a:solidFill>
              <a:effectLst>
                <a:outerShdw blurRad="38100" dist="38100" dir="2700000" algn="tl">
                  <a:srgbClr val="C0C0C0"/>
                </a:outerShdw>
              </a:effectLst>
              <a:latin typeface="Myriad Pro"/>
              <a:cs typeface="Myriad Pro"/>
            </a:endParaRP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7904" y="1529408"/>
            <a:ext cx="4719960" cy="4141765"/>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4048" y="980727"/>
            <a:ext cx="3667613" cy="4746323"/>
          </a:xfrm>
          <a:prstGeom prst="rect">
            <a:avLst/>
          </a:prstGeom>
          <a:ln>
            <a:noFill/>
          </a:ln>
          <a:effectLst>
            <a:outerShdw blurRad="292100" dist="139700" dir="2700000" algn="tl" rotWithShape="0">
              <a:srgbClr val="333333">
                <a:alpha val="65000"/>
              </a:srgbClr>
            </a:outerShdw>
          </a:effectLst>
        </p:spPr>
      </p:pic>
      <p:sp>
        <p:nvSpPr>
          <p:cNvPr id="12" name="Rectangle 4"/>
          <p:cNvSpPr>
            <a:spLocks noChangeArrowheads="1"/>
          </p:cNvSpPr>
          <p:nvPr/>
        </p:nvSpPr>
        <p:spPr bwMode="auto">
          <a:xfrm>
            <a:off x="461764" y="836712"/>
            <a:ext cx="468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u="sng" dirty="0" smtClean="0">
                <a:solidFill>
                  <a:srgbClr val="FFFFFE"/>
                </a:solidFill>
                <a:latin typeface="Myriad Pro"/>
                <a:cs typeface="Myriad Pro"/>
              </a:rPr>
              <a:t>Operational </a:t>
            </a:r>
            <a:r>
              <a:rPr lang="de-DE" altLang="de-DE" sz="2000" u="sng" dirty="0" err="1">
                <a:solidFill>
                  <a:srgbClr val="FFFFFE"/>
                </a:solidFill>
                <a:latin typeface="Myriad Pro"/>
                <a:cs typeface="Myriad Pro"/>
              </a:rPr>
              <a:t>m</a:t>
            </a:r>
            <a:r>
              <a:rPr lang="de-DE" altLang="de-DE" sz="2000" u="sng" dirty="0" err="1" smtClean="0">
                <a:solidFill>
                  <a:srgbClr val="FFFFFE"/>
                </a:solidFill>
                <a:latin typeface="Myriad Pro"/>
                <a:cs typeface="Myriad Pro"/>
              </a:rPr>
              <a:t>itigation</a:t>
            </a:r>
            <a:r>
              <a:rPr lang="de-DE" altLang="de-DE" sz="2000" u="sng" dirty="0" smtClean="0">
                <a:solidFill>
                  <a:srgbClr val="FFFFFE"/>
                </a:solidFill>
                <a:latin typeface="Myriad Pro"/>
                <a:cs typeface="Myriad Pro"/>
              </a:rPr>
              <a:t> </a:t>
            </a:r>
            <a:r>
              <a:rPr lang="de-DE" altLang="de-DE" sz="2000" u="sng" dirty="0" err="1">
                <a:solidFill>
                  <a:srgbClr val="FFFFFE"/>
                </a:solidFill>
                <a:latin typeface="Myriad Pro"/>
                <a:cs typeface="Myriad Pro"/>
              </a:rPr>
              <a:t>m</a:t>
            </a:r>
            <a:r>
              <a:rPr lang="de-DE" altLang="de-DE" sz="2000" u="sng" dirty="0" err="1" smtClean="0">
                <a:solidFill>
                  <a:srgbClr val="FFFFFE"/>
                </a:solidFill>
                <a:latin typeface="Myriad Pro"/>
                <a:cs typeface="Myriad Pro"/>
              </a:rPr>
              <a:t>easures</a:t>
            </a:r>
            <a:r>
              <a:rPr lang="de-DE" altLang="de-DE" sz="2000" u="sng" dirty="0" smtClean="0">
                <a:solidFill>
                  <a:srgbClr val="FFFFFE"/>
                </a:solidFill>
                <a:latin typeface="Myriad Pro"/>
                <a:cs typeface="Myriad Pro"/>
              </a:rPr>
              <a:t> </a:t>
            </a:r>
            <a:endParaRPr lang="de-DE" altLang="de-DE" sz="2000" u="sng" dirty="0">
              <a:solidFill>
                <a:srgbClr val="FFFFFE"/>
              </a:solidFill>
              <a:latin typeface="Myriad Pro"/>
              <a:cs typeface="Myriad Pro"/>
            </a:endParaRPr>
          </a:p>
        </p:txBody>
      </p:sp>
      <p:pic>
        <p:nvPicPr>
          <p:cNvPr id="9" name="Grafik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3380111"/>
            <a:ext cx="4776019" cy="2497161"/>
          </a:xfrm>
          <a:prstGeom prst="rect">
            <a:avLst/>
          </a:prstGeom>
          <a:ln>
            <a:noFill/>
          </a:ln>
          <a:effectLst>
            <a:outerShdw blurRad="292100" dist="139700" dir="2700000" algn="tl" rotWithShape="0">
              <a:srgbClr val="333333">
                <a:alpha val="65000"/>
              </a:srgbClr>
            </a:outerShdw>
          </a:effectLst>
        </p:spPr>
      </p:pic>
      <p:pic>
        <p:nvPicPr>
          <p:cNvPr id="13" name="Bild 12" descr="IWC logo White Background High Res No tex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descr="1Meerlogo_rgb-klein.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5"/>
          <p:cNvSpPr txBox="1">
            <a:spLocks noChangeArrowheads="1"/>
          </p:cNvSpPr>
          <p:nvPr/>
        </p:nvSpPr>
        <p:spPr>
          <a:xfrm>
            <a:off x="1547664" y="188640"/>
            <a:ext cx="5715000" cy="304800"/>
          </a:xfrm>
          <a:prstGeom prst="rect">
            <a:avLst/>
          </a:prstGeom>
          <a:noFill/>
          <a:ln/>
        </p:spPr>
        <p:txBody>
          <a:bodyPr vert="horz" lIns="91440" tIns="45720" rIns="91440" bIns="45720" rtlCol="0" anchor="ctr">
            <a:noAutofit/>
          </a:bodyPr>
          <a:lstStyle>
            <a:lvl1pPr algn="ctr" defTabSz="457200" eaLnBrk="1" latinLnBrk="0" hangingPunct="1">
              <a:buNone/>
              <a:defRPr sz="1800" i="1">
                <a:latin typeface="Myriad Pro"/>
                <a:ea typeface="+mj-ea"/>
                <a:cs typeface="Myriad Pro"/>
              </a:defRPr>
            </a:lvl1pPr>
          </a:lstStyle>
          <a:p>
            <a:r>
              <a:rPr lang="de-DE" altLang="de-DE" dirty="0" err="1"/>
              <a:t>Mitigation</a:t>
            </a:r>
            <a:r>
              <a:rPr lang="de-DE" altLang="de-DE" dirty="0"/>
              <a:t>: Operational </a:t>
            </a:r>
            <a:r>
              <a:rPr lang="de-DE" altLang="de-DE" dirty="0" err="1"/>
              <a:t>Measures</a:t>
            </a:r>
            <a:r>
              <a:rPr lang="de-DE" altLang="de-DE" dirty="0"/>
              <a:t>  </a:t>
            </a:r>
          </a:p>
        </p:txBody>
      </p:sp>
      <p:sp>
        <p:nvSpPr>
          <p:cNvPr id="16"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660033"/>
                </a:solidFill>
                <a:latin typeface="Myriad Pro"/>
                <a:cs typeface="Myriad Pro"/>
              </a:rPr>
              <a:t>Mitigation</a:t>
            </a:r>
            <a:r>
              <a:rPr lang="de-DE" altLang="de-DE" sz="1400" i="1" dirty="0" smtClean="0">
                <a:solidFill>
                  <a:srgbClr val="660033"/>
                </a:solidFill>
                <a:latin typeface="Myriad Pro"/>
                <a:cs typeface="Myriad Pro"/>
              </a:rPr>
              <a:t> </a:t>
            </a:r>
            <a:r>
              <a:rPr lang="de-DE" altLang="de-DE" sz="1400" i="1" dirty="0" err="1" smtClean="0">
                <a:solidFill>
                  <a:srgbClr val="660033"/>
                </a:solidFill>
                <a:latin typeface="Myriad Pro"/>
                <a:cs typeface="Myriad Pro"/>
              </a:rPr>
              <a:t>Measures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Tree>
    <p:extLst>
      <p:ext uri="{BB962C8B-B14F-4D97-AF65-F5344CB8AC3E}">
        <p14:creationId xmlns:p14="http://schemas.microsoft.com/office/powerpoint/2010/main" val="401383827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72039"/>
                                        </p:tgtEl>
                                        <p:attrNameLst>
                                          <p:attrName>style.visibility</p:attrName>
                                        </p:attrNameLst>
                                      </p:cBhvr>
                                      <p:to>
                                        <p:strVal val="visible"/>
                                      </p:to>
                                    </p:set>
                                    <p:anim calcmode="lin" valueType="num">
                                      <p:cBhvr additive="base">
                                        <p:cTn id="7" dur="500" fill="hold"/>
                                        <p:tgtEl>
                                          <p:spTgt spid="172039"/>
                                        </p:tgtEl>
                                        <p:attrNameLst>
                                          <p:attrName>ppt_x</p:attrName>
                                        </p:attrNameLst>
                                      </p:cBhvr>
                                      <p:tavLst>
                                        <p:tav tm="0">
                                          <p:val>
                                            <p:strVal val="0-#ppt_w/2"/>
                                          </p:val>
                                        </p:tav>
                                        <p:tav tm="100000">
                                          <p:val>
                                            <p:strVal val="#ppt_x"/>
                                          </p:val>
                                        </p:tav>
                                      </p:tavLst>
                                    </p:anim>
                                    <p:anim calcmode="lin" valueType="num">
                                      <p:cBhvr additive="base">
                                        <p:cTn id="8" dur="500" fill="hold"/>
                                        <p:tgtEl>
                                          <p:spTgt spid="1720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Bild 2" descr="ATBA Roseway &amp; GrandManan C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1719" y="980728"/>
            <a:ext cx="3996745" cy="3096344"/>
          </a:xfrm>
          <a:prstGeom prst="rect">
            <a:avLst/>
          </a:prstGeom>
          <a:ln>
            <a:noFill/>
          </a:ln>
          <a:effectLst>
            <a:outerShdw blurRad="292100" dist="139700" dir="2700000" algn="tl" rotWithShape="0">
              <a:srgbClr val="333333">
                <a:alpha val="65000"/>
              </a:srgbClr>
            </a:outerShdw>
          </a:effectLst>
        </p:spPr>
      </p:pic>
      <p:sp>
        <p:nvSpPr>
          <p:cNvPr id="9" name="Rectangle 4"/>
          <p:cNvSpPr>
            <a:spLocks noChangeArrowheads="1"/>
          </p:cNvSpPr>
          <p:nvPr/>
        </p:nvSpPr>
        <p:spPr bwMode="auto">
          <a:xfrm>
            <a:off x="0" y="0"/>
            <a:ext cx="9180512"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72039" name="Text Box 7"/>
          <p:cNvSpPr txBox="1">
            <a:spLocks noChangeArrowheads="1"/>
          </p:cNvSpPr>
          <p:nvPr/>
        </p:nvSpPr>
        <p:spPr bwMode="auto">
          <a:xfrm>
            <a:off x="623885" y="980728"/>
            <a:ext cx="3528392" cy="45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smtClean="0">
                <a:solidFill>
                  <a:srgbClr val="FFFFFE"/>
                </a:solidFill>
                <a:effectLst>
                  <a:outerShdw blurRad="38100" dist="38100" dir="2700000" algn="tl">
                    <a:srgbClr val="C0C0C0"/>
                  </a:outerShdw>
                </a:effectLst>
                <a:latin typeface="Myriad Pro"/>
                <a:cs typeface="Myriad Pro"/>
              </a:rPr>
              <a:t>Areas </a:t>
            </a:r>
            <a:r>
              <a:rPr lang="de-DE" altLang="de-DE" sz="1800" dirty="0" err="1" smtClean="0">
                <a:solidFill>
                  <a:srgbClr val="FFFFFE"/>
                </a:solidFill>
                <a:effectLst>
                  <a:outerShdw blurRad="38100" dist="38100" dir="2700000" algn="tl">
                    <a:srgbClr val="C0C0C0"/>
                  </a:outerShdw>
                </a:effectLst>
                <a:latin typeface="Myriad Pro"/>
                <a:cs typeface="Myriad Pro"/>
              </a:rPr>
              <a:t>to</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be</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avoided</a:t>
            </a:r>
            <a:r>
              <a:rPr lang="de-DE" altLang="de-DE" sz="1800" dirty="0" smtClean="0">
                <a:solidFill>
                  <a:srgbClr val="FFFFFE"/>
                </a:solidFill>
                <a:effectLst>
                  <a:outerShdw blurRad="38100" dist="38100" dir="2700000" algn="tl">
                    <a:srgbClr val="C0C0C0"/>
                  </a:outerShdw>
                </a:effectLst>
                <a:latin typeface="Myriad Pro"/>
                <a:cs typeface="Myriad Pro"/>
              </a:rPr>
              <a:t>, ATBAs </a:t>
            </a: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(IMO </a:t>
            </a:r>
            <a:r>
              <a:rPr lang="de-DE" altLang="de-DE" sz="1800" dirty="0" err="1" smtClean="0">
                <a:solidFill>
                  <a:srgbClr val="FFFFFE"/>
                </a:solidFill>
                <a:effectLst>
                  <a:outerShdw blurRad="38100" dist="38100" dir="2700000" algn="tl">
                    <a:srgbClr val="C0C0C0"/>
                  </a:outerShdw>
                </a:effectLst>
                <a:latin typeface="Myriad Pro"/>
                <a:cs typeface="Myriad Pro"/>
              </a:rPr>
              <a:t>designation</a:t>
            </a:r>
            <a:r>
              <a:rPr lang="de-DE" altLang="de-DE" sz="1800" dirty="0" smtClean="0">
                <a:solidFill>
                  <a:srgbClr val="FFFFFE"/>
                </a:solidFill>
                <a:effectLst>
                  <a:outerShdw blurRad="38100" dist="38100" dir="2700000" algn="tl">
                    <a:srgbClr val="C0C0C0"/>
                  </a:outerShdw>
                </a:effectLst>
                <a:latin typeface="Myriad Pro"/>
                <a:cs typeface="Myriad Pro"/>
              </a:rPr>
              <a:t>)</a:t>
            </a:r>
          </a:p>
          <a:p>
            <a:pPr marL="0" indent="0"/>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a:solidFill>
                <a:srgbClr val="FFFFFE"/>
              </a:solidFill>
              <a:effectLst>
                <a:outerShdw blurRad="38100" dist="38100" dir="2700000" algn="tl">
                  <a:srgbClr val="C0C0C0"/>
                </a:outerShdw>
              </a:effectLst>
              <a:latin typeface="Myriad Pro"/>
              <a:cs typeface="Myriad Pro"/>
            </a:endParaRP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Recommended / </a:t>
            </a:r>
            <a:r>
              <a:rPr lang="de-DE" altLang="de-DE" sz="1800" dirty="0" err="1" smtClean="0">
                <a:solidFill>
                  <a:srgbClr val="FFFFFE"/>
                </a:solidFill>
                <a:effectLst>
                  <a:outerShdw blurRad="38100" dist="38100" dir="2700000" algn="tl">
                    <a:srgbClr val="C0C0C0"/>
                  </a:outerShdw>
                </a:effectLst>
                <a:latin typeface="Myriad Pro"/>
                <a:cs typeface="Myriad Pro"/>
              </a:rPr>
              <a:t>mandatory</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r>
              <a:rPr lang="de-DE" altLang="de-DE" sz="1800" dirty="0" err="1" smtClean="0">
                <a:solidFill>
                  <a:srgbClr val="FFFFFE"/>
                </a:solidFill>
                <a:effectLst>
                  <a:outerShdw blurRad="38100" dist="38100" dir="2700000" algn="tl">
                    <a:srgbClr val="C0C0C0"/>
                  </a:outerShdw>
                </a:effectLst>
                <a:latin typeface="Myriad Pro"/>
                <a:cs typeface="Myriad Pro"/>
              </a:rPr>
              <a:t>speed</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reductions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(e.g. </a:t>
            </a:r>
            <a:r>
              <a:rPr lang="de-DE" altLang="de-DE" sz="1800" dirty="0" err="1" smtClean="0">
                <a:solidFill>
                  <a:srgbClr val="FFFFFE"/>
                </a:solidFill>
                <a:effectLst>
                  <a:outerShdw blurRad="38100" dist="38100" dir="2700000" algn="tl">
                    <a:srgbClr val="C0C0C0"/>
                  </a:outerShdw>
                </a:effectLst>
                <a:latin typeface="Myriad Pro"/>
                <a:cs typeface="Myriad Pro"/>
              </a:rPr>
              <a:t>Strait</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of</a:t>
            </a:r>
            <a:r>
              <a:rPr lang="de-DE" altLang="de-DE" sz="1800" dirty="0" smtClean="0">
                <a:solidFill>
                  <a:srgbClr val="FFFFFE"/>
                </a:solidFill>
                <a:effectLst>
                  <a:outerShdw blurRad="38100" dist="38100" dir="2700000" algn="tl">
                    <a:srgbClr val="C0C0C0"/>
                  </a:outerShdw>
                </a:effectLst>
                <a:latin typeface="Myriad Pro"/>
                <a:cs typeface="Myriad Pro"/>
              </a:rPr>
              <a:t> Gibraltar, Alaska,    East </a:t>
            </a:r>
            <a:r>
              <a:rPr lang="de-DE" altLang="de-DE" sz="1800" dirty="0" err="1" smtClean="0">
                <a:solidFill>
                  <a:srgbClr val="FFFFFE"/>
                </a:solidFill>
                <a:effectLst>
                  <a:outerShdw blurRad="38100" dist="38100" dir="2700000" algn="tl">
                    <a:srgbClr val="C0C0C0"/>
                  </a:outerShdw>
                </a:effectLst>
                <a:latin typeface="Myriad Pro"/>
                <a:cs typeface="Myriad Pro"/>
              </a:rPr>
              <a:t>coast</a:t>
            </a:r>
            <a:r>
              <a:rPr lang="de-DE" altLang="de-DE" sz="1800" dirty="0" smtClean="0">
                <a:solidFill>
                  <a:srgbClr val="FFFFFE"/>
                </a:solidFill>
                <a:effectLst>
                  <a:outerShdw blurRad="38100" dist="38100" dir="2700000" algn="tl">
                    <a:srgbClr val="C0C0C0"/>
                  </a:outerShdw>
                </a:effectLst>
                <a:latin typeface="Myriad Pro"/>
                <a:cs typeface="Myriad Pro"/>
              </a:rPr>
              <a:t> US )</a:t>
            </a:r>
          </a:p>
          <a:p>
            <a:pPr marL="0" indent="0"/>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a:solidFill>
                <a:srgbClr val="FFFFFE"/>
              </a:solidFill>
              <a:effectLst>
                <a:outerShdw blurRad="38100" dist="38100" dir="2700000" algn="tl">
                  <a:srgbClr val="C0C0C0"/>
                </a:outerShdw>
              </a:effectLst>
              <a:latin typeface="Myriad Pro"/>
              <a:cs typeface="Myriad Pro"/>
            </a:endParaRPr>
          </a:p>
          <a:p>
            <a:pPr marL="0" indent="0"/>
            <a:r>
              <a:rPr lang="de-DE" altLang="de-DE" sz="1800" dirty="0" err="1">
                <a:solidFill>
                  <a:srgbClr val="FFFFFE"/>
                </a:solidFill>
                <a:effectLst>
                  <a:outerShdw blurRad="38100" dist="38100" dir="2700000" algn="tl">
                    <a:srgbClr val="C0C0C0"/>
                  </a:outerShdw>
                </a:effectLst>
                <a:latin typeface="Myriad Pro"/>
                <a:cs typeface="Myriad Pro"/>
              </a:rPr>
              <a:t>Mandatory</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reporting</a:t>
            </a:r>
            <a:endParaRPr lang="de-DE" altLang="de-DE" sz="1800" dirty="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a:solidFill>
                <a:srgbClr val="FFFFFE"/>
              </a:solidFill>
              <a:effectLst>
                <a:outerShdw blurRad="38100" dist="38100" dir="2700000" algn="tl">
                  <a:srgbClr val="C0C0C0"/>
                </a:outerShdw>
              </a:effectLst>
              <a:latin typeface="Myriad Pro"/>
              <a:cs typeface="Myriad Pro"/>
            </a:endParaRPr>
          </a:p>
          <a:p>
            <a:pPr marL="0" indent="0"/>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r>
              <a:rPr lang="de-DE" altLang="de-DE" sz="1800" dirty="0" err="1" smtClean="0">
                <a:solidFill>
                  <a:srgbClr val="FFFFFE"/>
                </a:solidFill>
                <a:effectLst>
                  <a:outerShdw blurRad="38100" dist="38100" dir="2700000" algn="tl">
                    <a:srgbClr val="C0C0C0"/>
                  </a:outerShdw>
                </a:effectLst>
                <a:latin typeface="Myriad Pro"/>
                <a:cs typeface="Myriad Pro"/>
              </a:rPr>
              <a:t>Avoidance</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manoeuvres</a:t>
            </a:r>
            <a:r>
              <a:rPr lang="de-DE" altLang="de-DE" sz="1800" dirty="0" smtClean="0">
                <a:solidFill>
                  <a:srgbClr val="FFFFFE"/>
                </a:solidFill>
                <a:effectLst>
                  <a:outerShdw blurRad="38100" dist="38100" dir="2700000" algn="tl">
                    <a:srgbClr val="C0C0C0"/>
                  </a:outerShdw>
                </a:effectLst>
                <a:latin typeface="Myriad Pro"/>
                <a:cs typeface="Myriad Pro"/>
              </a:rPr>
              <a:t> (?)</a:t>
            </a:r>
          </a:p>
          <a:p>
            <a:pPr marL="0" indent="0"/>
            <a:endParaRPr lang="de-DE" altLang="de-DE" sz="1800" dirty="0" smtClean="0">
              <a:solidFill>
                <a:srgbClr val="FFFFFE"/>
              </a:solidFill>
              <a:effectLst>
                <a:outerShdw blurRad="38100" dist="38100" dir="2700000" algn="tl">
                  <a:srgbClr val="C0C0C0"/>
                </a:outerShdw>
              </a:effectLst>
              <a:latin typeface="Myriad Pro"/>
              <a:cs typeface="Myriad Pro"/>
            </a:endParaRPr>
          </a:p>
        </p:txBody>
      </p:sp>
      <p:pic>
        <p:nvPicPr>
          <p:cNvPr id="10" name="Bild 9" descr="IWC logo White Background High Res No tex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Bild 10" descr="1Meerlogo_rgb-klei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5"/>
          <p:cNvSpPr txBox="1">
            <a:spLocks noChangeArrowheads="1"/>
          </p:cNvSpPr>
          <p:nvPr/>
        </p:nvSpPr>
        <p:spPr>
          <a:xfrm>
            <a:off x="1547664" y="188640"/>
            <a:ext cx="5715000" cy="304800"/>
          </a:xfrm>
          <a:prstGeom prst="rect">
            <a:avLst/>
          </a:prstGeom>
          <a:noFill/>
          <a:ln/>
        </p:spPr>
        <p:txBody>
          <a:bodyPr vert="horz" lIns="91440" tIns="45720" rIns="91440" bIns="45720" rtlCol="0" anchor="ctr">
            <a:noAutofit/>
          </a:bodyPr>
          <a:lstStyle>
            <a:lvl1pPr algn="ctr" defTabSz="457200" eaLnBrk="1" latinLnBrk="0" hangingPunct="1">
              <a:buNone/>
              <a:defRPr sz="1800" i="1">
                <a:latin typeface="Myriad Pro"/>
                <a:ea typeface="+mj-ea"/>
                <a:cs typeface="Myriad Pro"/>
              </a:defRPr>
            </a:lvl1pPr>
          </a:lstStyle>
          <a:p>
            <a:r>
              <a:rPr lang="de-DE" altLang="de-DE" dirty="0" err="1"/>
              <a:t>Mitigation</a:t>
            </a:r>
            <a:r>
              <a:rPr lang="de-DE" altLang="de-DE" dirty="0"/>
              <a:t>: Operational </a:t>
            </a:r>
            <a:r>
              <a:rPr lang="de-DE" altLang="de-DE" dirty="0" err="1"/>
              <a:t>Measures</a:t>
            </a:r>
            <a:r>
              <a:rPr lang="de-DE" altLang="de-DE" dirty="0"/>
              <a:t>  </a:t>
            </a:r>
          </a:p>
        </p:txBody>
      </p:sp>
      <p:sp>
        <p:nvSpPr>
          <p:cNvPr id="15"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660033"/>
                </a:solidFill>
                <a:latin typeface="Myriad Pro"/>
                <a:cs typeface="Myriad Pro"/>
              </a:rPr>
              <a:t>Mitigation</a:t>
            </a:r>
            <a:r>
              <a:rPr lang="de-DE" altLang="de-DE" sz="1400" i="1" dirty="0" smtClean="0">
                <a:solidFill>
                  <a:srgbClr val="660033"/>
                </a:solidFill>
                <a:latin typeface="Myriad Pro"/>
                <a:cs typeface="Myriad Pro"/>
              </a:rPr>
              <a:t> </a:t>
            </a:r>
            <a:r>
              <a:rPr lang="de-DE" altLang="de-DE" sz="1400" i="1" dirty="0" err="1" smtClean="0">
                <a:solidFill>
                  <a:srgbClr val="660033"/>
                </a:solidFill>
                <a:latin typeface="Myriad Pro"/>
                <a:cs typeface="Myriad Pro"/>
              </a:rPr>
              <a:t>Measures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pic>
        <p:nvPicPr>
          <p:cNvPr id="2" name="Bild 1" descr="Bildschirmfoto 2015-03-09 um 20.51.4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5488" y="1700808"/>
            <a:ext cx="3946952" cy="3165378"/>
          </a:xfrm>
          <a:prstGeom prst="rect">
            <a:avLst/>
          </a:prstGeom>
        </p:spPr>
      </p:pic>
      <p:pic>
        <p:nvPicPr>
          <p:cNvPr id="4" name="Bild 3" descr="Avoidanc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83968" y="2564904"/>
            <a:ext cx="3704828" cy="3175462"/>
          </a:xfrm>
          <a:prstGeom prst="rect">
            <a:avLst/>
          </a:prstGeom>
          <a:ln>
            <a:noFill/>
          </a:ln>
          <a:effectLst>
            <a:outerShdw blurRad="292100" dist="139700" dir="2700000" algn="tl" rotWithShape="0">
              <a:srgbClr val="333333">
                <a:alpha val="65000"/>
              </a:srgbClr>
            </a:outerShdw>
          </a:effectLst>
        </p:spPr>
      </p:pic>
      <p:sp>
        <p:nvSpPr>
          <p:cNvPr id="12" name="Rectangle 31"/>
          <p:cNvSpPr>
            <a:spLocks noChangeArrowheads="1"/>
          </p:cNvSpPr>
          <p:nvPr/>
        </p:nvSpPr>
        <p:spPr bwMode="auto">
          <a:xfrm>
            <a:off x="6372200" y="5445224"/>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 Ritter / MEER e.V.</a:t>
            </a:r>
            <a:endParaRPr lang="de-DE" altLang="de-DE" sz="1200" b="1" dirty="0">
              <a:solidFill>
                <a:srgbClr val="FFFFFE"/>
              </a:solidFill>
              <a:latin typeface="Myriad Pro"/>
              <a:cs typeface="Myriad Pro"/>
            </a:endParaRPr>
          </a:p>
        </p:txBody>
      </p:sp>
    </p:spTree>
    <p:extLst>
      <p:ext uri="{BB962C8B-B14F-4D97-AF65-F5344CB8AC3E}">
        <p14:creationId xmlns:p14="http://schemas.microsoft.com/office/powerpoint/2010/main" val="281027903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2039"/>
                                        </p:tgtEl>
                                        <p:attrNameLst>
                                          <p:attrName>style.visibility</p:attrName>
                                        </p:attrNameLst>
                                      </p:cBhvr>
                                      <p:to>
                                        <p:strVal val="visible"/>
                                      </p:to>
                                    </p:set>
                                    <p:anim calcmode="lin" valueType="num">
                                      <p:cBhvr additive="base">
                                        <p:cTn id="7" dur="500" fill="hold"/>
                                        <p:tgtEl>
                                          <p:spTgt spid="172039"/>
                                        </p:tgtEl>
                                        <p:attrNameLst>
                                          <p:attrName>ppt_x</p:attrName>
                                        </p:attrNameLst>
                                      </p:cBhvr>
                                      <p:tavLst>
                                        <p:tav tm="0">
                                          <p:val>
                                            <p:strVal val="0-#ppt_w/2"/>
                                          </p:val>
                                        </p:tav>
                                        <p:tav tm="100000">
                                          <p:val>
                                            <p:strVal val="#ppt_x"/>
                                          </p:val>
                                        </p:tav>
                                      </p:tavLst>
                                    </p:anim>
                                    <p:anim calcmode="lin" valueType="num">
                                      <p:cBhvr additive="base">
                                        <p:cTn id="8" dur="500" fill="hold"/>
                                        <p:tgtEl>
                                          <p:spTgt spid="1720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ppt_h/2"/>
                                          </p:val>
                                        </p:tav>
                                        <p:tav tm="100000">
                                          <p:val>
                                            <p:strVal val="#ppt_y"/>
                                          </p:val>
                                        </p:tav>
                                      </p:tavLst>
                                    </p:anim>
                                    <p:anim calcmode="lin" valueType="num">
                                      <p:cBhvr>
                                        <p:cTn id="30" dur="500" fill="hold"/>
                                        <p:tgtEl>
                                          <p:spTgt spid="12"/>
                                        </p:tgtEl>
                                        <p:attrNameLst>
                                          <p:attrName>ppt_w</p:attrName>
                                        </p:attrNameLst>
                                      </p:cBhvr>
                                      <p:tavLst>
                                        <p:tav tm="0">
                                          <p:val>
                                            <p:strVal val="#ppt_w"/>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9180512"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5679" y="2204864"/>
            <a:ext cx="2534753" cy="3496211"/>
          </a:xfrm>
          <a:prstGeom prst="rect">
            <a:avLst/>
          </a:prstGeom>
          <a:ln>
            <a:noFill/>
          </a:ln>
          <a:effectLst>
            <a:outerShdw blurRad="292100" dist="139700" dir="2700000" algn="tl" rotWithShape="0">
              <a:srgbClr val="333333">
                <a:alpha val="65000"/>
              </a:srgbClr>
            </a:outerShdw>
          </a:effectLst>
        </p:spPr>
      </p:pic>
      <p:sp>
        <p:nvSpPr>
          <p:cNvPr id="130055" name="Text Box 1031"/>
          <p:cNvSpPr txBox="1">
            <a:spLocks noChangeArrowheads="1"/>
          </p:cNvSpPr>
          <p:nvPr/>
        </p:nvSpPr>
        <p:spPr bwMode="auto">
          <a:xfrm>
            <a:off x="769590" y="836712"/>
            <a:ext cx="466650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285750" indent="-285750">
              <a:lnSpc>
                <a:spcPct val="150000"/>
              </a:lnSpc>
              <a:buFont typeface="Wingdings" charset="2"/>
              <a:buChar char="Ø"/>
            </a:pPr>
            <a:r>
              <a:rPr lang="de-DE" altLang="de-DE" sz="1600" dirty="0" smtClean="0">
                <a:solidFill>
                  <a:srgbClr val="FFFFFE"/>
                </a:solidFill>
                <a:effectLst>
                  <a:outerShdw blurRad="38100" dist="38100" dir="2700000" algn="tl">
                    <a:srgbClr val="C0C0C0"/>
                  </a:outerShdw>
                </a:effectLst>
                <a:latin typeface="Myriad Pro"/>
                <a:cs typeface="Myriad Pro"/>
              </a:rPr>
              <a:t> </a:t>
            </a:r>
            <a:r>
              <a:rPr lang="de-DE" altLang="de-DE" sz="1800" dirty="0" smtClean="0">
                <a:solidFill>
                  <a:srgbClr val="FFFFFE"/>
                </a:solidFill>
                <a:effectLst>
                  <a:outerShdw blurRad="38100" dist="38100" dir="2700000" algn="tl">
                    <a:srgbClr val="C0C0C0"/>
                  </a:outerShdw>
                </a:effectLst>
                <a:latin typeface="Myriad Pro"/>
                <a:cs typeface="Myriad Pro"/>
              </a:rPr>
              <a:t>Training </a:t>
            </a:r>
            <a:r>
              <a:rPr lang="de-DE" altLang="de-DE" sz="1800" dirty="0">
                <a:solidFill>
                  <a:srgbClr val="FFFFFE"/>
                </a:solidFill>
                <a:effectLst>
                  <a:outerShdw blurRad="38100" dist="38100" dir="2700000" algn="tl">
                    <a:srgbClr val="C0C0C0"/>
                  </a:outerShdw>
                </a:effectLst>
                <a:latin typeface="Myriad Pro"/>
                <a:cs typeface="Myriad Pro"/>
              </a:rPr>
              <a:t>&amp; </a:t>
            </a:r>
            <a:r>
              <a:rPr lang="de-DE" altLang="de-DE" sz="1800" dirty="0" err="1" smtClean="0">
                <a:solidFill>
                  <a:srgbClr val="FFFFFE"/>
                </a:solidFill>
                <a:effectLst>
                  <a:outerShdw blurRad="38100" dist="38100" dir="2700000" algn="tl">
                    <a:srgbClr val="C0C0C0"/>
                  </a:outerShdw>
                </a:effectLst>
                <a:latin typeface="Myriad Pro"/>
                <a:cs typeface="Myriad Pro"/>
              </a:rPr>
              <a:t>education</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resources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285750" indent="-285750">
              <a:lnSpc>
                <a:spcPct val="150000"/>
              </a:lnSpc>
              <a:buFont typeface="Wingdings" charset="2"/>
              <a:buChar char="Ø"/>
            </a:pP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Courses</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curricula</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at</a:t>
            </a:r>
            <a:r>
              <a:rPr lang="de-DE" altLang="de-DE" sz="1800" dirty="0" smtClean="0">
                <a:solidFill>
                  <a:srgbClr val="FFFFFE"/>
                </a:solidFill>
                <a:effectLst>
                  <a:outerShdw blurRad="38100" dist="38100" dir="2700000" algn="tl">
                    <a:srgbClr val="C0C0C0"/>
                  </a:outerShdw>
                </a:effectLst>
                <a:latin typeface="Myriad Pro"/>
                <a:cs typeface="Myriad Pro"/>
              </a:rPr>
              <a:t> maritime </a:t>
            </a:r>
            <a:r>
              <a:rPr lang="de-DE" altLang="de-DE" sz="1800" dirty="0" err="1" smtClean="0">
                <a:solidFill>
                  <a:srgbClr val="FFFFFE"/>
                </a:solidFill>
                <a:effectLst>
                  <a:outerShdw blurRad="38100" dist="38100" dir="2700000" algn="tl">
                    <a:srgbClr val="C0C0C0"/>
                  </a:outerShdw>
                </a:effectLst>
                <a:latin typeface="Myriad Pro"/>
                <a:cs typeface="Myriad Pro"/>
              </a:rPr>
              <a:t>schools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285750" indent="-285750">
              <a:lnSpc>
                <a:spcPct val="150000"/>
              </a:lnSpc>
              <a:buFont typeface="Wingdings" charset="2"/>
              <a:buChar char="Ø"/>
            </a:pP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smtClean="0">
                <a:solidFill>
                  <a:srgbClr val="FFFFFE"/>
                </a:solidFill>
                <a:effectLst>
                  <a:outerShdw blurRad="38100" dist="38100" dir="2700000" algn="tl">
                    <a:srgbClr val="C0C0C0"/>
                  </a:outerShdw>
                </a:effectLst>
                <a:latin typeface="Myriad Pro"/>
                <a:cs typeface="Myriad Pro"/>
              </a:rPr>
              <a:t>Websites  /  </a:t>
            </a:r>
            <a:r>
              <a:rPr lang="de-DE" altLang="de-DE" sz="1800" dirty="0" err="1">
                <a:solidFill>
                  <a:srgbClr val="FFFFFE"/>
                </a:solidFill>
                <a:effectLst>
                  <a:outerShdw blurRad="38100" dist="38100" dir="2700000" algn="tl">
                    <a:srgbClr val="C0C0C0"/>
                  </a:outerShdw>
                </a:effectLst>
                <a:latin typeface="Myriad Pro"/>
                <a:cs typeface="Myriad Pro"/>
              </a:rPr>
              <a:t>b</a:t>
            </a:r>
            <a:r>
              <a:rPr lang="de-DE" altLang="de-DE" sz="1800" dirty="0" err="1" smtClean="0">
                <a:solidFill>
                  <a:srgbClr val="FFFFFE"/>
                </a:solidFill>
                <a:effectLst>
                  <a:outerShdw blurRad="38100" dist="38100" dir="2700000" algn="tl">
                    <a:srgbClr val="C0C0C0"/>
                  </a:outerShdw>
                </a:effectLst>
                <a:latin typeface="Myriad Pro"/>
                <a:cs typeface="Myriad Pro"/>
              </a:rPr>
              <a:t>rochures</a:t>
            </a:r>
            <a:r>
              <a:rPr lang="de-DE" altLang="de-DE" sz="1800" dirty="0" smtClean="0">
                <a:solidFill>
                  <a:srgbClr val="FFFFFE"/>
                </a:solidFill>
                <a:effectLst>
                  <a:outerShdw blurRad="38100" dist="38100" dir="2700000" algn="tl">
                    <a:srgbClr val="C0C0C0"/>
                  </a:outerShdw>
                </a:effectLst>
                <a:latin typeface="Myriad Pro"/>
                <a:cs typeface="Myriad Pro"/>
              </a:rPr>
              <a:t> / </a:t>
            </a:r>
            <a:r>
              <a:rPr lang="de-DE" altLang="de-DE" sz="1800" dirty="0" err="1">
                <a:solidFill>
                  <a:srgbClr val="FFFFFE"/>
                </a:solidFill>
                <a:effectLst>
                  <a:outerShdw blurRad="38100" dist="38100" dir="2700000" algn="tl">
                    <a:srgbClr val="C0C0C0"/>
                  </a:outerShdw>
                </a:effectLst>
                <a:latin typeface="Myriad Pro"/>
                <a:cs typeface="Myriad Pro"/>
              </a:rPr>
              <a:t>s</a:t>
            </a:r>
            <a:r>
              <a:rPr lang="de-DE" altLang="de-DE" sz="1800" dirty="0" err="1" smtClean="0">
                <a:solidFill>
                  <a:srgbClr val="FFFFFE"/>
                </a:solidFill>
                <a:effectLst>
                  <a:outerShdw blurRad="38100" dist="38100" dir="2700000" algn="tl">
                    <a:srgbClr val="C0C0C0"/>
                  </a:outerShdw>
                </a:effectLst>
                <a:latin typeface="Myriad Pro"/>
                <a:cs typeface="Myriad Pro"/>
              </a:rPr>
              <a:t>ignposts</a:t>
            </a:r>
            <a:r>
              <a:rPr lang="de-DE" altLang="de-DE" sz="1800" dirty="0" smtClean="0">
                <a:solidFill>
                  <a:srgbClr val="FFFFFE"/>
                </a:solidFill>
                <a:effectLst>
                  <a:outerShdw blurRad="38100" dist="38100" dir="2700000" algn="tl">
                    <a:srgbClr val="C0C0C0"/>
                  </a:outerShdw>
                </a:effectLst>
                <a:latin typeface="Myriad Pro"/>
                <a:cs typeface="Myriad Pro"/>
              </a:rPr>
              <a:t>, et al.</a:t>
            </a:r>
            <a:endParaRPr lang="de-DE" altLang="de-DE" sz="1800" dirty="0">
              <a:solidFill>
                <a:srgbClr val="FFFFFE"/>
              </a:solidFill>
              <a:effectLst>
                <a:outerShdw blurRad="38100" dist="38100" dir="2700000" algn="tl">
                  <a:srgbClr val="C0C0C0"/>
                </a:outerShdw>
              </a:effectLst>
              <a:latin typeface="Myriad Pro"/>
              <a:cs typeface="Myriad Pro"/>
            </a:endParaRPr>
          </a:p>
          <a:p>
            <a:pPr marL="171450" indent="-171450">
              <a:buFont typeface="Wingdings" charset="2"/>
              <a:buChar char="Ø"/>
            </a:pPr>
            <a:endParaRPr lang="de-DE" altLang="de-DE" sz="800" b="1" dirty="0">
              <a:solidFill>
                <a:srgbClr val="FFFFFE"/>
              </a:solidFill>
              <a:effectLst>
                <a:outerShdw blurRad="38100" dist="38100" dir="2700000" algn="tl">
                  <a:srgbClr val="C0C0C0"/>
                </a:outerShdw>
              </a:effectLst>
              <a:latin typeface="Myriad Pro"/>
              <a:cs typeface="Myriad Pro"/>
            </a:endParaRPr>
          </a:p>
        </p:txBody>
      </p:sp>
      <p:pic>
        <p:nvPicPr>
          <p:cNvPr id="5" name="Grafik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443" y="2492896"/>
            <a:ext cx="5254677" cy="3312368"/>
          </a:xfrm>
          <a:prstGeom prst="rect">
            <a:avLst/>
          </a:prstGeom>
          <a:ln>
            <a:noFill/>
          </a:ln>
          <a:effectLst>
            <a:outerShdw blurRad="292100" dist="139700" dir="2700000" algn="tl" rotWithShape="0">
              <a:srgbClr val="333333">
                <a:alpha val="65000"/>
              </a:srgbClr>
            </a:outerShdw>
          </a:effectLst>
        </p:spPr>
      </p:pic>
      <p:pic>
        <p:nvPicPr>
          <p:cNvPr id="2" name="Grafik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58505">
            <a:off x="5177830" y="1250962"/>
            <a:ext cx="2897538" cy="4106776"/>
          </a:xfrm>
          <a:prstGeom prst="rect">
            <a:avLst/>
          </a:prstGeom>
          <a:ln>
            <a:noFill/>
          </a:ln>
          <a:effectLst>
            <a:outerShdw blurRad="292100" dist="139700" dir="2700000" algn="tl" rotWithShape="0">
              <a:srgbClr val="333333">
                <a:alpha val="65000"/>
              </a:srgbClr>
            </a:outerShdw>
          </a:effectLst>
        </p:spPr>
      </p:pic>
      <p:pic>
        <p:nvPicPr>
          <p:cNvPr id="12" name="Bild 11" descr="IWC logo White Background High Res No tex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descr="1Meerlogo_rgb-klein.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5"/>
          <p:cNvSpPr txBox="1">
            <a:spLocks noChangeArrowheads="1"/>
          </p:cNvSpPr>
          <p:nvPr/>
        </p:nvSpPr>
        <p:spPr>
          <a:xfrm>
            <a:off x="1547664" y="188640"/>
            <a:ext cx="5715000" cy="304800"/>
          </a:xfrm>
          <a:prstGeom prst="rect">
            <a:avLst/>
          </a:prstGeom>
          <a:noFill/>
          <a:ln/>
        </p:spPr>
        <p:txBody>
          <a:bodyPr vert="horz" lIns="91440" tIns="45720" rIns="91440" bIns="45720" rtlCol="0" anchor="ctr">
            <a:noAutofit/>
          </a:bodyPr>
          <a:lstStyle>
            <a:lvl1pPr algn="ctr" defTabSz="457200" eaLnBrk="1" latinLnBrk="0" hangingPunct="1">
              <a:buNone/>
              <a:defRPr sz="1800" i="1">
                <a:latin typeface="Myriad Pro"/>
                <a:ea typeface="+mj-ea"/>
                <a:cs typeface="Myriad Pro"/>
              </a:defRPr>
            </a:lvl1pPr>
          </a:lstStyle>
          <a:p>
            <a:r>
              <a:rPr lang="de-DE" altLang="de-DE" dirty="0" err="1"/>
              <a:t>Mitigation</a:t>
            </a:r>
            <a:r>
              <a:rPr lang="de-DE" altLang="de-DE" dirty="0"/>
              <a:t>: Educational </a:t>
            </a:r>
            <a:r>
              <a:rPr lang="de-DE" altLang="de-DE" dirty="0" err="1"/>
              <a:t>Measures</a:t>
            </a:r>
            <a:r>
              <a:rPr lang="de-DE" altLang="de-DE" dirty="0"/>
              <a:t>  </a:t>
            </a:r>
          </a:p>
        </p:txBody>
      </p:sp>
      <p:sp>
        <p:nvSpPr>
          <p:cNvPr id="15"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660033"/>
                </a:solidFill>
                <a:latin typeface="Myriad Pro"/>
                <a:cs typeface="Myriad Pro"/>
              </a:rPr>
              <a:t>Mitigation</a:t>
            </a:r>
            <a:r>
              <a:rPr lang="de-DE" altLang="de-DE" sz="1400" i="1" dirty="0" smtClean="0">
                <a:solidFill>
                  <a:srgbClr val="660033"/>
                </a:solidFill>
                <a:latin typeface="Myriad Pro"/>
                <a:cs typeface="Myriad Pro"/>
              </a:rPr>
              <a:t> </a:t>
            </a:r>
            <a:r>
              <a:rPr lang="de-DE" altLang="de-DE" sz="1400" i="1" dirty="0" err="1" smtClean="0">
                <a:solidFill>
                  <a:srgbClr val="660033"/>
                </a:solidFill>
                <a:latin typeface="Myriad Pro"/>
                <a:cs typeface="Myriad Pro"/>
              </a:rPr>
              <a:t>Measures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wd">
                                    <p:tmPct val="10000"/>
                                  </p:iterate>
                                  <p:childTnLst>
                                    <p:set>
                                      <p:cBhvr>
                                        <p:cTn id="6" dur="1" fill="hold">
                                          <p:stCondLst>
                                            <p:cond delay="0"/>
                                          </p:stCondLst>
                                        </p:cTn>
                                        <p:tgtEl>
                                          <p:spTgt spid="130055"/>
                                        </p:tgtEl>
                                        <p:attrNameLst>
                                          <p:attrName>style.visibility</p:attrName>
                                        </p:attrNameLst>
                                      </p:cBhvr>
                                      <p:to>
                                        <p:strVal val="visible"/>
                                      </p:to>
                                    </p:set>
                                    <p:anim calcmode="lin" valueType="num">
                                      <p:cBhvr additive="base">
                                        <p:cTn id="7" dur="500" fill="hold"/>
                                        <p:tgtEl>
                                          <p:spTgt spid="130055"/>
                                        </p:tgtEl>
                                        <p:attrNameLst>
                                          <p:attrName>ppt_x</p:attrName>
                                        </p:attrNameLst>
                                      </p:cBhvr>
                                      <p:tavLst>
                                        <p:tav tm="0">
                                          <p:val>
                                            <p:strVal val="0-#ppt_w/2"/>
                                          </p:val>
                                        </p:tav>
                                        <p:tav tm="100000">
                                          <p:val>
                                            <p:strVal val="#ppt_x"/>
                                          </p:val>
                                        </p:tav>
                                      </p:tavLst>
                                    </p:anim>
                                    <p:anim calcmode="lin" valueType="num">
                                      <p:cBhvr additive="base">
                                        <p:cTn id="8" dur="500" fill="hold"/>
                                        <p:tgtEl>
                                          <p:spTgt spid="1300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dirty="0">
              <a:latin typeface="Myriad Pro"/>
              <a:cs typeface="Myriad Pro"/>
            </a:endParaRPr>
          </a:p>
        </p:txBody>
      </p:sp>
      <p:sp>
        <p:nvSpPr>
          <p:cNvPr id="130053" name="Rectangle 1029"/>
          <p:cNvSpPr>
            <a:spLocks noGrp="1" noChangeArrowheads="1"/>
          </p:cNvSpPr>
          <p:nvPr>
            <p:ph type="title"/>
          </p:nvPr>
        </p:nvSpPr>
        <p:spPr>
          <a:xfrm>
            <a:off x="1403648" y="188640"/>
            <a:ext cx="5715000" cy="304800"/>
          </a:xfrm>
          <a:noFill/>
          <a:ln/>
        </p:spPr>
        <p:txBody>
          <a:bodyPr vert="horz" lIns="91440" tIns="45720" rIns="91440" bIns="45720" rtlCol="0" anchor="ctr">
            <a:noAutofit/>
          </a:bodyPr>
          <a:lstStyle/>
          <a:p>
            <a:r>
              <a:rPr lang="de-DE" altLang="de-DE" sz="1800" i="1" dirty="0" smtClean="0">
                <a:cs typeface="Myriad Pro"/>
              </a:rPr>
              <a:t> </a:t>
            </a:r>
            <a:r>
              <a:rPr lang="de-DE" altLang="de-DE" sz="1800" i="1" dirty="0">
                <a:cs typeface="Myriad Pro"/>
              </a:rPr>
              <a:t>The </a:t>
            </a:r>
            <a:r>
              <a:rPr lang="de-DE" altLang="de-DE" sz="1800" i="1" dirty="0" err="1" smtClean="0">
                <a:cs typeface="Myriad Pro"/>
              </a:rPr>
              <a:t>Role</a:t>
            </a:r>
            <a:r>
              <a:rPr lang="de-DE" altLang="de-DE" sz="1800" i="1" dirty="0" smtClean="0">
                <a:cs typeface="Myriad Pro"/>
              </a:rPr>
              <a:t> </a:t>
            </a:r>
            <a:r>
              <a:rPr lang="de-DE" altLang="de-DE" sz="1800" i="1" dirty="0" err="1" smtClean="0">
                <a:cs typeface="Myriad Pro"/>
              </a:rPr>
              <a:t>of</a:t>
            </a:r>
            <a:r>
              <a:rPr lang="de-DE" altLang="de-DE" sz="1800" i="1" dirty="0" smtClean="0">
                <a:cs typeface="Myriad Pro"/>
              </a:rPr>
              <a:t> IWC</a:t>
            </a:r>
            <a:endParaRPr lang="de-DE" altLang="de-DE" sz="1800" i="1" dirty="0">
              <a:cs typeface="Myriad Pro"/>
            </a:endParaRPr>
          </a:p>
        </p:txBody>
      </p:sp>
      <p:sp>
        <p:nvSpPr>
          <p:cNvPr id="130055" name="Text Box 1031"/>
          <p:cNvSpPr txBox="1">
            <a:spLocks noChangeArrowheads="1"/>
          </p:cNvSpPr>
          <p:nvPr/>
        </p:nvSpPr>
        <p:spPr bwMode="auto">
          <a:xfrm>
            <a:off x="323528" y="1268760"/>
            <a:ext cx="3883578" cy="39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endParaRPr lang="de-DE" altLang="de-DE" sz="800" b="1" dirty="0" smtClean="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dirty="0" err="1" smtClean="0">
                <a:solidFill>
                  <a:srgbClr val="FFFFFE"/>
                </a:solidFill>
                <a:effectLst>
                  <a:outerShdw blurRad="38100" dist="38100" dir="2700000" algn="tl">
                    <a:srgbClr val="C0C0C0"/>
                  </a:outerShdw>
                </a:effectLst>
                <a:latin typeface="Myriad Pro"/>
                <a:cs typeface="Myriad Pro"/>
              </a:rPr>
              <a:t>Ship</a:t>
            </a:r>
            <a:r>
              <a:rPr lang="de-DE" altLang="de-DE" sz="1800" dirty="0" smtClean="0">
                <a:solidFill>
                  <a:srgbClr val="FFFFFE"/>
                </a:solidFill>
                <a:effectLst>
                  <a:outerShdw blurRad="38100" dist="38100" dir="2700000" algn="tl">
                    <a:srgbClr val="C0C0C0"/>
                  </a:outerShdw>
                </a:effectLst>
                <a:latin typeface="Myriad Pro"/>
                <a:cs typeface="Myriad Pro"/>
              </a:rPr>
              <a:t> Strike Working Group</a:t>
            </a:r>
          </a:p>
          <a:p>
            <a:pPr marL="285750" indent="-285750">
              <a:buFont typeface="Wingdings" charset="2"/>
              <a:buChar char="Ø"/>
            </a:pPr>
            <a:endParaRPr lang="de-DE" altLang="de-DE" sz="1800" dirty="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dirty="0" smtClean="0">
                <a:solidFill>
                  <a:srgbClr val="FFFFFE"/>
                </a:solidFill>
                <a:effectLst>
                  <a:outerShdw blurRad="38100" dist="38100" dir="2700000" algn="tl">
                    <a:srgbClr val="C0C0C0"/>
                  </a:outerShdw>
                </a:effectLst>
                <a:latin typeface="Myriad Pro"/>
                <a:cs typeface="Myriad Pro"/>
              </a:rPr>
              <a:t>Scientific </a:t>
            </a:r>
            <a:r>
              <a:rPr lang="de-DE" altLang="de-DE" sz="1800" dirty="0" err="1" smtClean="0">
                <a:solidFill>
                  <a:srgbClr val="FFFFFE"/>
                </a:solidFill>
                <a:effectLst>
                  <a:outerShdw blurRad="38100" dist="38100" dir="2700000" algn="tl">
                    <a:srgbClr val="C0C0C0"/>
                  </a:outerShdw>
                </a:effectLst>
                <a:latin typeface="Myriad Pro"/>
                <a:cs typeface="Myriad Pro"/>
              </a:rPr>
              <a:t>Committee</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endParaRPr lang="de-DE" altLang="de-DE" sz="1800" dirty="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u="sng" dirty="0" smtClean="0">
                <a:solidFill>
                  <a:srgbClr val="FFFFFE"/>
                </a:solidFill>
                <a:effectLst>
                  <a:outerShdw blurRad="38100" dist="38100" dir="2700000" algn="tl">
                    <a:srgbClr val="C0C0C0"/>
                  </a:outerShdw>
                </a:effectLst>
                <a:latin typeface="Myriad Pro"/>
                <a:cs typeface="Myriad Pro"/>
              </a:rPr>
              <a:t>International Workshops:</a:t>
            </a: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          2010 </a:t>
            </a:r>
            <a:r>
              <a:rPr lang="de-DE" altLang="de-DE" sz="1800" dirty="0">
                <a:solidFill>
                  <a:srgbClr val="FFFFFE"/>
                </a:solidFill>
                <a:effectLst>
                  <a:outerShdw blurRad="38100" dist="38100" dir="2700000" algn="tl">
                    <a:srgbClr val="C0C0C0"/>
                  </a:outerShdw>
                </a:effectLst>
                <a:latin typeface="Myriad Pro"/>
                <a:cs typeface="Myriad Pro"/>
              </a:rPr>
              <a:t>–</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Beaulieu</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sur</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Mer</a:t>
            </a:r>
            <a:r>
              <a:rPr lang="de-DE" altLang="de-DE" sz="1800" dirty="0" smtClean="0">
                <a:solidFill>
                  <a:srgbClr val="FFFFFE"/>
                </a:solidFill>
                <a:effectLst>
                  <a:outerShdw blurRad="38100" dist="38100" dir="2700000" algn="tl">
                    <a:srgbClr val="C0C0C0"/>
                  </a:outerShdw>
                </a:effectLst>
                <a:latin typeface="Myriad Pro"/>
                <a:cs typeface="Myriad Pro"/>
              </a:rPr>
              <a:t> (F)</a:t>
            </a: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          2014 – Panama</a:t>
            </a:r>
          </a:p>
          <a:p>
            <a:pPr marL="285750" indent="-285750">
              <a:buFont typeface="Wingdings" charset="2"/>
              <a:buChar char="Ø"/>
            </a:pPr>
            <a:endParaRPr lang="de-DE" altLang="de-DE" sz="1800" dirty="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dirty="0" smtClean="0">
                <a:solidFill>
                  <a:srgbClr val="FFFFFE"/>
                </a:solidFill>
                <a:effectLst>
                  <a:outerShdw blurRad="38100" dist="38100" dir="2700000" algn="tl">
                    <a:srgbClr val="C0C0C0"/>
                  </a:outerShdw>
                </a:effectLst>
                <a:latin typeface="Myriad Pro"/>
                <a:cs typeface="Myriad Pro"/>
              </a:rPr>
              <a:t>Regular </a:t>
            </a:r>
            <a:r>
              <a:rPr lang="de-DE" altLang="de-DE" sz="1800" dirty="0" err="1" smtClean="0">
                <a:solidFill>
                  <a:srgbClr val="FFFFFE"/>
                </a:solidFill>
                <a:effectLst>
                  <a:outerShdw blurRad="38100" dist="38100" dir="2700000" algn="tl">
                    <a:srgbClr val="C0C0C0"/>
                  </a:outerShdw>
                </a:effectLst>
                <a:latin typeface="Myriad Pro"/>
                <a:cs typeface="Myriad Pro"/>
              </a:rPr>
              <a:t>reports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endParaRPr lang="de-DE" altLang="de-DE" sz="1800" dirty="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dirty="0" err="1" smtClean="0">
                <a:solidFill>
                  <a:srgbClr val="FFFFFE"/>
                </a:solidFill>
                <a:effectLst>
                  <a:outerShdw blurRad="38100" dist="38100" dir="2700000" algn="tl">
                    <a:srgbClr val="C0C0C0"/>
                  </a:outerShdw>
                </a:effectLst>
                <a:latin typeface="Myriad Pro"/>
                <a:cs typeface="Myriad Pro"/>
              </a:rPr>
              <a:t>Guidance</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documents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endParaRPr lang="de-DE" altLang="de-DE" sz="1800" dirty="0">
              <a:solidFill>
                <a:srgbClr val="FFFFFE"/>
              </a:solidFill>
              <a:effectLst>
                <a:outerShdw blurRad="38100" dist="38100" dir="2700000" algn="tl">
                  <a:srgbClr val="C0C0C0"/>
                </a:outerShdw>
              </a:effectLst>
              <a:latin typeface="Myriad Pro"/>
              <a:cs typeface="Myriad Pro"/>
            </a:endParaRPr>
          </a:p>
          <a:p>
            <a:pPr marL="285750" indent="-285750">
              <a:buFont typeface="Wingdings" charset="2"/>
              <a:buChar char="Ø"/>
            </a:pPr>
            <a:r>
              <a:rPr lang="de-DE" altLang="de-DE" sz="1800" dirty="0" err="1" smtClean="0">
                <a:solidFill>
                  <a:srgbClr val="FFFFFE"/>
                </a:solidFill>
                <a:effectLst>
                  <a:outerShdw blurRad="38100" dist="38100" dir="2700000" algn="tl">
                    <a:srgbClr val="C0C0C0"/>
                  </a:outerShdw>
                </a:effectLst>
                <a:latin typeface="Myriad Pro"/>
                <a:cs typeface="Myriad Pro"/>
              </a:rPr>
              <a:t>Collaborations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marL="0" indent="0"/>
            <a:endParaRPr lang="de-DE" altLang="de-DE" sz="800" b="1" dirty="0">
              <a:solidFill>
                <a:srgbClr val="FFFFFE"/>
              </a:solidFill>
              <a:effectLst>
                <a:outerShdw blurRad="38100" dist="38100" dir="2700000" algn="tl">
                  <a:srgbClr val="C0C0C0"/>
                </a:outerShdw>
              </a:effectLst>
              <a:latin typeface="Myriad Pro"/>
              <a:cs typeface="Myriad Pro"/>
            </a:endParaRPr>
          </a:p>
        </p:txBody>
      </p:sp>
      <p:pic>
        <p:nvPicPr>
          <p:cNvPr id="9" name="Bild 8" descr="IWC logo White Background High Res No tex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Bild 9" descr="1Meerlogo_rgb-klei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latin typeface="Myriad Pro"/>
                <a:cs typeface="Myriad Pro"/>
              </a:rPr>
              <a:t>Mitigation</a:t>
            </a:r>
            <a:r>
              <a:rPr lang="de-DE" altLang="de-DE" sz="1400" i="1" dirty="0" smtClean="0">
                <a:latin typeface="Myriad Pro"/>
                <a:cs typeface="Myriad Pro"/>
              </a:rPr>
              <a:t> </a:t>
            </a:r>
            <a:r>
              <a:rPr lang="de-DE" altLang="de-DE" sz="1400" i="1" dirty="0" err="1" smtClean="0">
                <a:latin typeface="Myriad Pro"/>
                <a:cs typeface="Myriad Pro"/>
              </a:rPr>
              <a:t>Measures</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smtClean="0">
                <a:solidFill>
                  <a:srgbClr val="660033"/>
                </a:solidFill>
                <a:latin typeface="Myriad Pro"/>
                <a:cs typeface="Myriad Pro"/>
              </a:rPr>
              <a:t>IWC </a:t>
            </a:r>
            <a:r>
              <a:rPr lang="de-DE" altLang="de-DE" sz="1400" i="1" dirty="0">
                <a:solidFill>
                  <a:srgbClr val="660033"/>
                </a:solidFill>
                <a:latin typeface="Myriad Pro"/>
                <a:cs typeface="Myriad Pro"/>
              </a:rPr>
              <a:t>D</a:t>
            </a:r>
            <a:r>
              <a:rPr lang="de-DE" altLang="de-DE" sz="1400" i="1" dirty="0" smtClean="0">
                <a:solidFill>
                  <a:srgbClr val="660033"/>
                </a:solidFill>
                <a:latin typeface="Myriad Pro"/>
                <a:cs typeface="Myriad Pro"/>
              </a:rPr>
              <a:t>ata </a:t>
            </a:r>
            <a:r>
              <a:rPr lang="de-DE" altLang="de-DE" sz="1400" i="1" dirty="0">
                <a:solidFill>
                  <a:srgbClr val="660033"/>
                </a:solidFill>
                <a:latin typeface="Myriad Pro"/>
                <a:cs typeface="Myriad Pro"/>
              </a:rPr>
              <a:t>B</a:t>
            </a:r>
            <a:r>
              <a:rPr lang="de-DE" altLang="de-DE" sz="1400" i="1" dirty="0" smtClean="0">
                <a:solidFill>
                  <a:srgbClr val="660033"/>
                </a:solidFill>
                <a:latin typeface="Myriad Pro"/>
                <a:cs typeface="Myriad Pro"/>
              </a:rPr>
              <a:t>ase</a:t>
            </a:r>
            <a:endParaRPr lang="de-DE" altLang="de-DE" sz="1400" i="1" dirty="0">
              <a:solidFill>
                <a:srgbClr val="660033"/>
              </a:solidFill>
              <a:latin typeface="Myriad Pro"/>
              <a:cs typeface="Myriad Pro"/>
            </a:endParaRPr>
          </a:p>
        </p:txBody>
      </p:sp>
      <p:pic>
        <p:nvPicPr>
          <p:cNvPr id="2" name="Bild 1" descr="CIMG233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5812">
            <a:off x="4549332" y="1316203"/>
            <a:ext cx="4067944" cy="2701971"/>
          </a:xfrm>
          <a:prstGeom prst="rect">
            <a:avLst/>
          </a:prstGeom>
          <a:ln>
            <a:noFill/>
          </a:ln>
          <a:effectLst>
            <a:outerShdw blurRad="292100" dist="139700" dir="2700000" algn="tl" rotWithShape="0">
              <a:srgbClr val="333333">
                <a:alpha val="65000"/>
              </a:srgbClr>
            </a:outerShdw>
          </a:effectLst>
        </p:spPr>
      </p:pic>
      <p:pic>
        <p:nvPicPr>
          <p:cNvPr id="3" name="Bild 2" descr="Bildschirmfoto 2015-03-12 um 13.07.58.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5048" y="1728192"/>
            <a:ext cx="2852811" cy="4077072"/>
          </a:xfrm>
          <a:prstGeom prst="rect">
            <a:avLst/>
          </a:prstGeom>
          <a:ln>
            <a:noFill/>
          </a:ln>
          <a:effectLst>
            <a:outerShdw blurRad="292100" dist="139700" dir="2700000" algn="tl" rotWithShape="0">
              <a:srgbClr val="333333">
                <a:alpha val="65000"/>
              </a:srgbClr>
            </a:outerShdw>
          </a:effectLst>
        </p:spPr>
      </p:pic>
      <p:pic>
        <p:nvPicPr>
          <p:cNvPr id="4" name="Bild 3" descr="Bildschirmfoto 2015-03-12 um 13.10.56.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5073">
            <a:off x="3964015" y="2299800"/>
            <a:ext cx="4669861" cy="3264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13184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dirty="0">
              <a:latin typeface="Myriad Pro"/>
              <a:cs typeface="Myriad Pro"/>
            </a:endParaRPr>
          </a:p>
        </p:txBody>
      </p:sp>
      <p:sp>
        <p:nvSpPr>
          <p:cNvPr id="130053" name="Rectangle 1029"/>
          <p:cNvSpPr>
            <a:spLocks noGrp="1" noChangeArrowheads="1"/>
          </p:cNvSpPr>
          <p:nvPr>
            <p:ph type="title"/>
          </p:nvPr>
        </p:nvSpPr>
        <p:spPr>
          <a:xfrm>
            <a:off x="1619672" y="188640"/>
            <a:ext cx="5715000" cy="304800"/>
          </a:xfrm>
          <a:noFill/>
          <a:ln/>
        </p:spPr>
        <p:txBody>
          <a:bodyPr vert="horz" lIns="91440" tIns="45720" rIns="91440" bIns="45720" rtlCol="0" anchor="ctr">
            <a:noAutofit/>
          </a:bodyPr>
          <a:lstStyle/>
          <a:p>
            <a:r>
              <a:rPr lang="de-DE" altLang="de-DE" sz="1800" i="1" dirty="0">
                <a:cs typeface="Myriad Pro"/>
              </a:rPr>
              <a:t>Reporting </a:t>
            </a:r>
            <a:r>
              <a:rPr lang="de-DE" altLang="de-DE" sz="1800" i="1" dirty="0" err="1">
                <a:cs typeface="Myriad Pro"/>
              </a:rPr>
              <a:t>Collisions</a:t>
            </a:r>
            <a:r>
              <a:rPr lang="de-DE" altLang="de-DE" sz="1800" i="1" dirty="0">
                <a:cs typeface="Myriad Pro"/>
              </a:rPr>
              <a:t> : The IWC  Global Data Base</a:t>
            </a:r>
          </a:p>
        </p:txBody>
      </p:sp>
      <p:sp>
        <p:nvSpPr>
          <p:cNvPr id="130055" name="Text Box 1031"/>
          <p:cNvSpPr txBox="1">
            <a:spLocks noChangeArrowheads="1"/>
          </p:cNvSpPr>
          <p:nvPr/>
        </p:nvSpPr>
        <p:spPr bwMode="auto">
          <a:xfrm>
            <a:off x="395536" y="1268760"/>
            <a:ext cx="3600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endParaRPr lang="de-DE" altLang="de-DE" sz="800" b="1" dirty="0" smtClean="0">
              <a:solidFill>
                <a:srgbClr val="FFFFFE"/>
              </a:solidFill>
              <a:effectLst>
                <a:outerShdw blurRad="38100" dist="38100" dir="2700000" algn="tl">
                  <a:srgbClr val="C0C0C0"/>
                </a:outerShdw>
              </a:effectLst>
              <a:latin typeface="Myriad Pro"/>
              <a:cs typeface="Myriad Pro"/>
            </a:endParaRPr>
          </a:p>
          <a:p>
            <a:pPr marL="0" indent="0"/>
            <a:r>
              <a:rPr lang="de-DE" altLang="de-DE" sz="1800" dirty="0" smtClean="0">
                <a:solidFill>
                  <a:srgbClr val="FFFFFE"/>
                </a:solidFill>
                <a:effectLst>
                  <a:outerShdw blurRad="38100" dist="38100" dir="2700000" algn="tl">
                    <a:srgbClr val="C0C0C0"/>
                  </a:outerShdw>
                </a:effectLst>
                <a:latin typeface="Myriad Pro"/>
                <a:cs typeface="Myriad Pro"/>
              </a:rPr>
              <a:t>IWC global </a:t>
            </a:r>
            <a:r>
              <a:rPr lang="de-DE" altLang="de-DE" sz="1800" dirty="0" err="1" smtClean="0">
                <a:solidFill>
                  <a:srgbClr val="FFFFFE"/>
                </a:solidFill>
                <a:effectLst>
                  <a:outerShdw blurRad="38100" dist="38100" dir="2700000" algn="tl">
                    <a:srgbClr val="C0C0C0"/>
                  </a:outerShdw>
                </a:effectLst>
                <a:latin typeface="Myriad Pro"/>
                <a:cs typeface="Myriad Pro"/>
              </a:rPr>
              <a:t>ship</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strike</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data</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base</a:t>
            </a:r>
            <a:r>
              <a:rPr lang="de-DE" altLang="de-DE" sz="1800" dirty="0" smtClean="0">
                <a:solidFill>
                  <a:srgbClr val="FFFFFE"/>
                </a:solidFill>
                <a:effectLst>
                  <a:outerShdw blurRad="38100" dist="38100" dir="2700000" algn="tl">
                    <a:srgbClr val="C0C0C0"/>
                  </a:outerShdw>
                </a:effectLst>
                <a:latin typeface="Myriad Pro"/>
                <a:cs typeface="Myriad Pro"/>
              </a:rPr>
              <a:t> </a:t>
            </a:r>
          </a:p>
          <a:p>
            <a:pPr marL="0" indent="0"/>
            <a:endParaRPr lang="de-DE" altLang="de-DE" sz="800" b="1" dirty="0">
              <a:solidFill>
                <a:srgbClr val="FFFFFE"/>
              </a:solidFill>
              <a:effectLst>
                <a:outerShdw blurRad="38100" dist="38100" dir="2700000" algn="tl">
                  <a:srgbClr val="C0C0C0"/>
                </a:outerShdw>
              </a:effectLst>
              <a:latin typeface="Myriad Pro"/>
              <a:cs typeface="Myriad Pro"/>
            </a:endParaRPr>
          </a:p>
        </p:txBody>
      </p:sp>
      <p:sp>
        <p:nvSpPr>
          <p:cNvPr id="15" name="Rectangle 4"/>
          <p:cNvSpPr>
            <a:spLocks noChangeArrowheads="1"/>
          </p:cNvSpPr>
          <p:nvPr/>
        </p:nvSpPr>
        <p:spPr bwMode="auto">
          <a:xfrm>
            <a:off x="395536" y="908720"/>
            <a:ext cx="3096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b="1" i="1" dirty="0">
                <a:solidFill>
                  <a:srgbClr val="FF6600"/>
                </a:solidFill>
                <a:effectLst>
                  <a:outerShdw blurRad="38100" dist="38100" dir="2700000" algn="tl">
                    <a:srgbClr val="000000"/>
                  </a:outerShdw>
                </a:effectLst>
                <a:latin typeface="Myriad Pro"/>
                <a:cs typeface="Myriad Pro"/>
              </a:rPr>
              <a:t>Reporting </a:t>
            </a:r>
            <a:r>
              <a:rPr lang="de-DE" altLang="de-DE" sz="2000" b="1" i="1" dirty="0" err="1">
                <a:solidFill>
                  <a:srgbClr val="FF6600"/>
                </a:solidFill>
                <a:effectLst>
                  <a:outerShdw blurRad="38100" dist="38100" dir="2700000" algn="tl">
                    <a:srgbClr val="000000"/>
                  </a:outerShdw>
                </a:effectLst>
                <a:latin typeface="Myriad Pro"/>
                <a:cs typeface="Myriad Pro"/>
              </a:rPr>
              <a:t>is</a:t>
            </a:r>
            <a:r>
              <a:rPr lang="de-DE" altLang="de-DE" sz="2000" b="1" i="1" dirty="0">
                <a:solidFill>
                  <a:srgbClr val="FF6600"/>
                </a:solidFill>
                <a:effectLst>
                  <a:outerShdw blurRad="38100" dist="38100" dir="2700000" algn="tl">
                    <a:srgbClr val="000000"/>
                  </a:outerShdw>
                </a:effectLst>
                <a:latin typeface="Myriad Pro"/>
                <a:cs typeface="Myriad Pro"/>
              </a:rPr>
              <a:t> essential !</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844824"/>
            <a:ext cx="3888432" cy="2412683"/>
          </a:xfrm>
          <a:prstGeom prst="rect">
            <a:avLst/>
          </a:prstGeom>
          <a:ln>
            <a:noFill/>
          </a:ln>
          <a:effectLst>
            <a:outerShdw blurRad="292100" dist="139700" dir="2700000" algn="tl" rotWithShape="0">
              <a:srgbClr val="333333">
                <a:alpha val="65000"/>
              </a:srgbClr>
            </a:outerShdw>
          </a:effectLst>
        </p:spPr>
      </p:pic>
      <p:pic>
        <p:nvPicPr>
          <p:cNvPr id="9" name="Bild 8" descr="IWC logo White Background High Res No tex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Bild 9" descr="1Meerlogo_rgb-klei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4"/>
          <p:cNvSpPr>
            <a:spLocks noChangeArrowheads="1"/>
          </p:cNvSpPr>
          <p:nvPr/>
        </p:nvSpPr>
        <p:spPr bwMode="auto">
          <a:xfrm>
            <a:off x="545976" y="4441598"/>
            <a:ext cx="3810000" cy="12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lnSpc>
                <a:spcPct val="120000"/>
              </a:lnSpc>
            </a:pPr>
            <a:r>
              <a:rPr lang="de-DE" altLang="de-DE" sz="1800" dirty="0" smtClean="0">
                <a:solidFill>
                  <a:srgbClr val="FFFFFE"/>
                </a:solidFill>
                <a:latin typeface="Myriad Pro"/>
                <a:cs typeface="Myriad Pro"/>
              </a:rPr>
              <a:t>&gt; 1,200 </a:t>
            </a:r>
            <a:r>
              <a:rPr lang="de-DE" altLang="de-DE" sz="1800" dirty="0" err="1">
                <a:solidFill>
                  <a:srgbClr val="FFFFFE"/>
                </a:solidFill>
                <a:latin typeface="Myriad Pro"/>
                <a:cs typeface="Myriad Pro"/>
              </a:rPr>
              <a:t>i</a:t>
            </a:r>
            <a:r>
              <a:rPr lang="de-DE" altLang="de-DE" sz="1800" dirty="0" err="1" smtClean="0">
                <a:solidFill>
                  <a:srgbClr val="FFFFFE"/>
                </a:solidFill>
                <a:latin typeface="Myriad Pro"/>
                <a:cs typeface="Myriad Pro"/>
              </a:rPr>
              <a:t>ncidents</a:t>
            </a:r>
            <a:r>
              <a:rPr lang="de-DE" altLang="de-DE" sz="1800" dirty="0" smtClean="0">
                <a:solidFill>
                  <a:srgbClr val="FFFFFE"/>
                </a:solidFill>
                <a:latin typeface="Myriad Pro"/>
                <a:cs typeface="Myriad Pro"/>
              </a:rPr>
              <a:t> </a:t>
            </a:r>
            <a:endParaRPr lang="de-DE" altLang="de-DE" sz="1200" dirty="0">
              <a:solidFill>
                <a:srgbClr val="FFFFFE"/>
              </a:solidFill>
              <a:latin typeface="Myriad Pro"/>
              <a:cs typeface="Myriad Pro"/>
            </a:endParaRPr>
          </a:p>
          <a:p>
            <a:pPr eaLnBrk="1" hangingPunct="1">
              <a:lnSpc>
                <a:spcPct val="120000"/>
              </a:lnSpc>
            </a:pPr>
            <a:endParaRPr lang="de-DE" altLang="de-DE" sz="800" dirty="0" smtClean="0">
              <a:solidFill>
                <a:srgbClr val="FFFFFE"/>
              </a:solidFill>
              <a:latin typeface="Myriad Pro"/>
              <a:cs typeface="Myriad Pro"/>
            </a:endParaRPr>
          </a:p>
          <a:p>
            <a:pPr eaLnBrk="1" hangingPunct="1">
              <a:lnSpc>
                <a:spcPct val="120000"/>
              </a:lnSpc>
            </a:pPr>
            <a:r>
              <a:rPr lang="de-DE" altLang="de-DE" sz="1800" dirty="0" smtClean="0">
                <a:solidFill>
                  <a:srgbClr val="FFFFFE"/>
                </a:solidFill>
                <a:latin typeface="Myriad Pro"/>
                <a:cs typeface="Myriad Pro"/>
              </a:rPr>
              <a:t>Numbers </a:t>
            </a:r>
            <a:r>
              <a:rPr lang="de-DE" altLang="de-DE" sz="1800" dirty="0" err="1" smtClean="0">
                <a:solidFill>
                  <a:srgbClr val="FFFFFE"/>
                </a:solidFill>
                <a:latin typeface="Myriad Pro"/>
                <a:cs typeface="Myriad Pro"/>
              </a:rPr>
              <a:t>of</a:t>
            </a:r>
            <a:r>
              <a:rPr lang="de-DE" altLang="de-DE" sz="1800" dirty="0" smtClean="0">
                <a:solidFill>
                  <a:srgbClr val="FFFFFE"/>
                </a:solidFill>
                <a:latin typeface="Myriad Pro"/>
                <a:cs typeface="Myriad Pro"/>
              </a:rPr>
              <a:t> </a:t>
            </a:r>
            <a:r>
              <a:rPr lang="de-DE" altLang="de-DE" sz="1800" dirty="0" err="1" smtClean="0">
                <a:solidFill>
                  <a:srgbClr val="FFFFFE"/>
                </a:solidFill>
                <a:latin typeface="Myriad Pro"/>
                <a:cs typeface="Myriad Pro"/>
              </a:rPr>
              <a:t>reports</a:t>
            </a:r>
            <a:r>
              <a:rPr lang="de-DE" altLang="de-DE" sz="1800" dirty="0" smtClean="0">
                <a:solidFill>
                  <a:srgbClr val="FFFFFE"/>
                </a:solidFill>
                <a:latin typeface="Myriad Pro"/>
                <a:cs typeface="Myriad Pro"/>
              </a:rPr>
              <a:t> </a:t>
            </a:r>
            <a:r>
              <a:rPr lang="de-DE" altLang="de-DE" sz="1800" dirty="0" err="1" smtClean="0">
                <a:solidFill>
                  <a:srgbClr val="FFFFFE"/>
                </a:solidFill>
                <a:latin typeface="Myriad Pro"/>
                <a:cs typeface="Myriad Pro"/>
              </a:rPr>
              <a:t>increasing</a:t>
            </a:r>
            <a:r>
              <a:rPr lang="de-DE" altLang="de-DE" sz="1800" dirty="0" smtClean="0">
                <a:solidFill>
                  <a:srgbClr val="FFFFFE"/>
                </a:solidFill>
                <a:latin typeface="Myriad Pro"/>
                <a:cs typeface="Myriad Pro"/>
              </a:rPr>
              <a:t> </a:t>
            </a:r>
            <a:r>
              <a:rPr lang="de-DE" altLang="de-DE" sz="1800" dirty="0" err="1" smtClean="0">
                <a:solidFill>
                  <a:srgbClr val="FFFFFE"/>
                </a:solidFill>
                <a:latin typeface="Myriad Pro"/>
                <a:cs typeface="Myriad Pro"/>
              </a:rPr>
              <a:t>steadily</a:t>
            </a:r>
            <a:endParaRPr lang="de-DE" altLang="de-DE" sz="1800" dirty="0">
              <a:solidFill>
                <a:srgbClr val="FFFFFE"/>
              </a:solidFill>
              <a:latin typeface="Myriad Pro"/>
              <a:cs typeface="Myriad Pro"/>
            </a:endParaRPr>
          </a:p>
        </p:txBody>
      </p:sp>
      <p:sp>
        <p:nvSpPr>
          <p:cNvPr id="12" name="Rectangle 14"/>
          <p:cNvSpPr>
            <a:spLocks noChangeArrowheads="1"/>
          </p:cNvSpPr>
          <p:nvPr/>
        </p:nvSpPr>
        <p:spPr bwMode="auto">
          <a:xfrm>
            <a:off x="4644008" y="5229200"/>
            <a:ext cx="2980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i="1" dirty="0" smtClean="0">
                <a:solidFill>
                  <a:srgbClr val="FF6600"/>
                </a:solidFill>
                <a:effectLst>
                  <a:outerShdw blurRad="38100" dist="38100" dir="2700000" algn="tl">
                    <a:srgbClr val="000000"/>
                  </a:outerShdw>
                </a:effectLst>
                <a:latin typeface="Myriad Pro"/>
                <a:cs typeface="Myriad Pro"/>
              </a:rPr>
              <a:t>http</a:t>
            </a:r>
            <a:r>
              <a:rPr lang="de-DE" altLang="de-DE" sz="2000" b="1" i="1" dirty="0">
                <a:solidFill>
                  <a:srgbClr val="FF6600"/>
                </a:solidFill>
                <a:effectLst>
                  <a:outerShdw blurRad="38100" dist="38100" dir="2700000" algn="tl">
                    <a:srgbClr val="000000"/>
                  </a:outerShdw>
                </a:effectLst>
                <a:latin typeface="Myriad Pro"/>
                <a:cs typeface="Myriad Pro"/>
              </a:rPr>
              <a:t>://</a:t>
            </a:r>
            <a:r>
              <a:rPr lang="de-DE" altLang="de-DE" sz="2000" b="1" i="1" dirty="0" err="1">
                <a:solidFill>
                  <a:srgbClr val="FF6600"/>
                </a:solidFill>
                <a:effectLst>
                  <a:outerShdw blurRad="38100" dist="38100" dir="2700000" algn="tl">
                    <a:srgbClr val="000000"/>
                  </a:outerShdw>
                </a:effectLst>
                <a:latin typeface="Myriad Pro"/>
                <a:cs typeface="Myriad Pro"/>
              </a:rPr>
              <a:t>iwc.int</a:t>
            </a:r>
            <a:r>
              <a:rPr lang="de-DE" altLang="de-DE" sz="2000" b="1" i="1" dirty="0">
                <a:solidFill>
                  <a:srgbClr val="FF6600"/>
                </a:solidFill>
                <a:effectLst>
                  <a:outerShdw blurRad="38100" dist="38100" dir="2700000" algn="tl">
                    <a:srgbClr val="000000"/>
                  </a:outerShdw>
                </a:effectLst>
                <a:latin typeface="Myriad Pro"/>
                <a:cs typeface="Myriad Pro"/>
              </a:rPr>
              <a:t>/</a:t>
            </a:r>
            <a:r>
              <a:rPr lang="de-DE" altLang="de-DE" sz="2000" b="1" i="1" dirty="0" err="1">
                <a:solidFill>
                  <a:srgbClr val="FF6600"/>
                </a:solidFill>
                <a:effectLst>
                  <a:outerShdw blurRad="38100" dist="38100" dir="2700000" algn="tl">
                    <a:srgbClr val="000000"/>
                  </a:outerShdw>
                </a:effectLst>
                <a:latin typeface="Myriad Pro"/>
                <a:cs typeface="Myriad Pro"/>
              </a:rPr>
              <a:t>ship</a:t>
            </a:r>
            <a:r>
              <a:rPr lang="de-DE" altLang="de-DE" sz="2000" b="1" i="1" dirty="0">
                <a:solidFill>
                  <a:srgbClr val="FF6600"/>
                </a:solidFill>
                <a:effectLst>
                  <a:outerShdw blurRad="38100" dist="38100" dir="2700000" algn="tl">
                    <a:srgbClr val="000000"/>
                  </a:outerShdw>
                </a:effectLst>
                <a:latin typeface="Myriad Pro"/>
                <a:cs typeface="Myriad Pro"/>
              </a:rPr>
              <a:t>-</a:t>
            </a:r>
            <a:r>
              <a:rPr lang="de-DE" altLang="de-DE" sz="2000" b="1" i="1" dirty="0" smtClean="0">
                <a:solidFill>
                  <a:srgbClr val="FF6600"/>
                </a:solidFill>
                <a:effectLst>
                  <a:outerShdw blurRad="38100" dist="38100" dir="2700000" algn="tl">
                    <a:srgbClr val="000000"/>
                  </a:outerShdw>
                </a:effectLst>
                <a:latin typeface="Myriad Pro"/>
                <a:cs typeface="Myriad Pro"/>
              </a:rPr>
              <a:t>strikes</a:t>
            </a:r>
            <a:endParaRPr lang="de-DE" altLang="de-DE" sz="2000" b="1" dirty="0">
              <a:solidFill>
                <a:srgbClr val="FF6600"/>
              </a:solidFill>
              <a:latin typeface="Myriad Pro"/>
              <a:cs typeface="Myriad Pro"/>
            </a:endParaRPr>
          </a:p>
        </p:txBody>
      </p:sp>
      <p:sp>
        <p:nvSpPr>
          <p:cNvPr id="14"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latin typeface="Myriad Pro"/>
                <a:cs typeface="Myriad Pro"/>
              </a:rPr>
              <a:t>Mitigation</a:t>
            </a:r>
            <a:r>
              <a:rPr lang="de-DE" altLang="de-DE" sz="1400" i="1" dirty="0" smtClean="0">
                <a:latin typeface="Myriad Pro"/>
                <a:cs typeface="Myriad Pro"/>
              </a:rPr>
              <a:t> </a:t>
            </a:r>
            <a:r>
              <a:rPr lang="de-DE" altLang="de-DE" sz="1400" i="1" dirty="0" err="1" smtClean="0">
                <a:latin typeface="Myriad Pro"/>
                <a:cs typeface="Myriad Pro"/>
              </a:rPr>
              <a:t>Measures</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smtClean="0">
                <a:solidFill>
                  <a:srgbClr val="660033"/>
                </a:solidFill>
                <a:latin typeface="Myriad Pro"/>
                <a:cs typeface="Myriad Pro"/>
              </a:rPr>
              <a:t>IWC </a:t>
            </a:r>
            <a:r>
              <a:rPr lang="de-DE" altLang="de-DE" sz="1400" i="1" dirty="0">
                <a:solidFill>
                  <a:srgbClr val="660033"/>
                </a:solidFill>
                <a:latin typeface="Myriad Pro"/>
                <a:cs typeface="Myriad Pro"/>
              </a:rPr>
              <a:t>D</a:t>
            </a:r>
            <a:r>
              <a:rPr lang="de-DE" altLang="de-DE" sz="1400" i="1" dirty="0" smtClean="0">
                <a:solidFill>
                  <a:srgbClr val="660033"/>
                </a:solidFill>
                <a:latin typeface="Myriad Pro"/>
                <a:cs typeface="Myriad Pro"/>
              </a:rPr>
              <a:t>ata </a:t>
            </a:r>
            <a:r>
              <a:rPr lang="de-DE" altLang="de-DE" sz="1400" i="1" dirty="0">
                <a:solidFill>
                  <a:srgbClr val="660033"/>
                </a:solidFill>
                <a:latin typeface="Myriad Pro"/>
                <a:cs typeface="Myriad Pro"/>
              </a:rPr>
              <a:t>B</a:t>
            </a:r>
            <a:r>
              <a:rPr lang="de-DE" altLang="de-DE" sz="1400" i="1" dirty="0" smtClean="0">
                <a:solidFill>
                  <a:srgbClr val="660033"/>
                </a:solidFill>
                <a:latin typeface="Myriad Pro"/>
                <a:cs typeface="Myriad Pro"/>
              </a:rPr>
              <a:t>ase</a:t>
            </a:r>
            <a:endParaRPr lang="de-DE" altLang="de-DE" sz="1400" i="1" dirty="0">
              <a:solidFill>
                <a:srgbClr val="660033"/>
              </a:solidFill>
              <a:latin typeface="Myriad Pro"/>
              <a:cs typeface="Myriad Pro"/>
            </a:endParaRPr>
          </a:p>
        </p:txBody>
      </p:sp>
      <p:pic>
        <p:nvPicPr>
          <p:cNvPr id="16" name="Bild 15" descr="Bildschirmfoto 2015-09-16 um 22.19.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1196752"/>
            <a:ext cx="4347659" cy="3816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87438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850"/>
                            </p:stCondLst>
                            <p:childTnLst>
                              <p:par>
                                <p:cTn id="10" presetID="17"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58762" name="Rectangle 42"/>
          <p:cNvSpPr>
            <a:spLocks noChangeArrowheads="1"/>
          </p:cNvSpPr>
          <p:nvPr/>
        </p:nvSpPr>
        <p:spPr bwMode="auto">
          <a:xfrm>
            <a:off x="1403648" y="836712"/>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algn="ctr" eaLnBrk="1" hangingPunct="1"/>
            <a:r>
              <a:rPr lang="de-DE" altLang="de-DE" u="sng" dirty="0" err="1">
                <a:solidFill>
                  <a:srgbClr val="FFFFFE"/>
                </a:solidFill>
                <a:latin typeface="Myriad Pro"/>
                <a:cs typeface="Myriad Pro"/>
              </a:rPr>
              <a:t>Recommendations</a:t>
            </a:r>
            <a:endParaRPr lang="de-DE" altLang="de-DE" u="sng" dirty="0">
              <a:solidFill>
                <a:srgbClr val="FFFFFE"/>
              </a:solidFill>
              <a:latin typeface="Myriad Pro"/>
              <a:cs typeface="Myriad Pro"/>
            </a:endParaRPr>
          </a:p>
        </p:txBody>
      </p:sp>
      <p:sp>
        <p:nvSpPr>
          <p:cNvPr id="158764" name="Rectangle 44"/>
          <p:cNvSpPr>
            <a:spLocks noChangeArrowheads="1"/>
          </p:cNvSpPr>
          <p:nvPr/>
        </p:nvSpPr>
        <p:spPr bwMode="auto">
          <a:xfrm>
            <a:off x="683568" y="1268760"/>
            <a:ext cx="7992888" cy="424847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Separate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vessels</a:t>
            </a: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from</a:t>
            </a: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whales</a:t>
            </a:r>
            <a:endPar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endParaRPr lang="de-DE" altLang="de-DE" sz="2800" b="1" i="1"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Reduce</a:t>
            </a: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speed</a:t>
            </a: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 in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whale</a:t>
            </a:r>
            <a:r>
              <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800" b="1" i="1" u="sng" dirty="0" err="1">
                <a:solidFill>
                  <a:srgbClr val="FF6600"/>
                </a:solidFill>
                <a:effectLst>
                  <a:outerShdw blurRad="50800" dist="38100" dir="2700000" algn="tl" rotWithShape="0">
                    <a:schemeClr val="bg1">
                      <a:lumMod val="50000"/>
                    </a:schemeClr>
                  </a:outerShdw>
                </a:effectLst>
                <a:latin typeface="Myriad Pro"/>
                <a:cs typeface="Myriad Pro"/>
              </a:rPr>
              <a:t>areas</a:t>
            </a:r>
            <a:endParaRPr lang="de-DE" altLang="de-DE" sz="2800" b="1" i="1" u="sng" dirty="0">
              <a:solidFill>
                <a:srgbClr val="FF6600"/>
              </a:solidFill>
              <a:effectLst>
                <a:outerShdw blurRad="50800" dist="38100" dir="2700000" algn="tl" rotWithShape="0">
                  <a:schemeClr val="bg1">
                    <a:lumMod val="50000"/>
                  </a:schemeClr>
                </a:outerShdw>
              </a:effectLst>
              <a:latin typeface="Myriad Pro"/>
              <a:cs typeface="Myriad Pro"/>
            </a:endParaRPr>
          </a:p>
          <a:p>
            <a:pPr marL="800100" lvl="1" indent="-342900" eaLnBrk="1" hangingPunct="1">
              <a:buFont typeface="Wingdings" charset="2"/>
              <a:buChar char="ü"/>
            </a:pPr>
            <a:endParaRPr lang="de-DE" altLang="de-DE" sz="1600" b="1" i="1" dirty="0" smtClean="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endParaRPr lang="de-DE" altLang="de-DE" b="1" i="1"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r>
              <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rPr>
              <a:t>Place on-board </a:t>
            </a:r>
            <a:r>
              <a:rPr lang="de-DE" altLang="de-DE" sz="2200" b="1" i="1" dirty="0" err="1">
                <a:solidFill>
                  <a:srgbClr val="FF6600"/>
                </a:solidFill>
                <a:effectLst>
                  <a:outerShdw blurRad="50800" dist="38100" dir="2700000" algn="tl" rotWithShape="0">
                    <a:schemeClr val="bg1">
                      <a:lumMod val="50000"/>
                    </a:schemeClr>
                  </a:outerShdw>
                </a:effectLst>
                <a:latin typeface="Myriad Pro"/>
                <a:cs typeface="Myriad Pro"/>
              </a:rPr>
              <a:t>observers</a:t>
            </a:r>
            <a:endPar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endParaRPr>
          </a:p>
          <a:p>
            <a:pPr marL="1257300" lvl="2" indent="-342900" eaLnBrk="1" hangingPunct="1">
              <a:buFont typeface="Wingdings" charset="2"/>
              <a:buChar char="ü"/>
            </a:pPr>
            <a:endParaRPr lang="de-DE" altLang="de-DE" sz="1800" b="1" i="1"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r>
              <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rPr>
              <a:t>Train </a:t>
            </a:r>
            <a:r>
              <a:rPr lang="de-DE" altLang="de-DE" sz="2200" b="1" i="1" dirty="0" err="1">
                <a:solidFill>
                  <a:srgbClr val="FF6600"/>
                </a:solidFill>
                <a:effectLst>
                  <a:outerShdw blurRad="50800" dist="38100" dir="2700000" algn="tl" rotWithShape="0">
                    <a:schemeClr val="bg1">
                      <a:lumMod val="50000"/>
                    </a:schemeClr>
                  </a:outerShdw>
                </a:effectLst>
                <a:latin typeface="Myriad Pro"/>
                <a:cs typeface="Myriad Pro"/>
              </a:rPr>
              <a:t>crew</a:t>
            </a:r>
            <a:r>
              <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rPr>
              <a:t> &amp; </a:t>
            </a:r>
            <a:r>
              <a:rPr lang="de-DE" altLang="de-DE" sz="2200" b="1" i="1" dirty="0" err="1" smtClean="0">
                <a:solidFill>
                  <a:srgbClr val="FF6600"/>
                </a:solidFill>
                <a:effectLst>
                  <a:outerShdw blurRad="50800" dist="38100" dir="2700000" algn="tl" rotWithShape="0">
                    <a:schemeClr val="bg1">
                      <a:lumMod val="50000"/>
                    </a:schemeClr>
                  </a:outerShdw>
                </a:effectLst>
                <a:latin typeface="Myriad Pro"/>
                <a:cs typeface="Myriad Pro"/>
              </a:rPr>
              <a:t>personnel</a:t>
            </a:r>
            <a:r>
              <a:rPr lang="de-DE" altLang="de-DE" sz="2200" b="1" i="1" dirty="0" smtClean="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200" b="1" i="1" dirty="0" err="1" smtClean="0">
                <a:solidFill>
                  <a:srgbClr val="FF6600"/>
                </a:solidFill>
                <a:effectLst>
                  <a:outerShdw blurRad="50800" dist="38100" dir="2700000" algn="tl" rotWithShape="0">
                    <a:schemeClr val="bg1">
                      <a:lumMod val="50000"/>
                    </a:schemeClr>
                  </a:outerShdw>
                </a:effectLst>
                <a:latin typeface="Myriad Pro"/>
                <a:cs typeface="Myriad Pro"/>
              </a:rPr>
              <a:t>inform</a:t>
            </a:r>
            <a:r>
              <a:rPr lang="de-DE" altLang="de-DE" sz="2200" b="1" i="1" dirty="0" smtClean="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sz="2200" b="1" i="1" dirty="0" err="1" smtClean="0">
                <a:solidFill>
                  <a:srgbClr val="FF6600"/>
                </a:solidFill>
                <a:effectLst>
                  <a:outerShdw blurRad="50800" dist="38100" dir="2700000" algn="tl" rotWithShape="0">
                    <a:schemeClr val="bg1">
                      <a:lumMod val="50000"/>
                    </a:schemeClr>
                  </a:outerShdw>
                </a:effectLst>
                <a:latin typeface="Myriad Pro"/>
                <a:cs typeface="Myriad Pro"/>
              </a:rPr>
              <a:t>yourself</a:t>
            </a:r>
            <a:endParaRPr lang="de-DE" altLang="de-DE" sz="2200" b="1" i="1" dirty="0" smtClean="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endParaRPr lang="de-DE" altLang="de-DE" sz="1200" b="1" i="1" dirty="0" smtClean="0">
              <a:solidFill>
                <a:srgbClr val="FF6600"/>
              </a:solidFill>
              <a:effectLst>
                <a:outerShdw blurRad="50800" dist="38100" dir="2700000" algn="tl" rotWithShape="0">
                  <a:schemeClr val="bg1">
                    <a:lumMod val="50000"/>
                  </a:schemeClr>
                </a:outerShdw>
              </a:effectLst>
              <a:latin typeface="Myriad Pro"/>
              <a:cs typeface="Myriad Pro"/>
            </a:endParaRPr>
          </a:p>
          <a:p>
            <a:pPr lvl="2" eaLnBrk="1" hangingPunct="1"/>
            <a:endParaRPr lang="de-DE" altLang="de-DE" sz="1800" b="1" i="1" dirty="0">
              <a:solidFill>
                <a:srgbClr val="FF6600"/>
              </a:solidFill>
              <a:effectLst>
                <a:outerShdw blurRad="50800" dist="38100" dir="2700000" algn="tl" rotWithShape="0">
                  <a:schemeClr val="bg1">
                    <a:lumMod val="50000"/>
                  </a:schemeClr>
                </a:outerShdw>
              </a:effectLst>
              <a:latin typeface="Myriad Pro"/>
              <a:cs typeface="Myriad Pro"/>
            </a:endParaRPr>
          </a:p>
          <a:p>
            <a:pPr marL="342900" indent="-342900" eaLnBrk="1" hangingPunct="1">
              <a:buFont typeface="Wingdings" charset="2"/>
              <a:buChar char="ü"/>
            </a:pPr>
            <a:r>
              <a:rPr lang="de-DE" altLang="de-DE" b="1" i="1" dirty="0" smtClean="0">
                <a:solidFill>
                  <a:srgbClr val="FF6600"/>
                </a:solidFill>
                <a:effectLst>
                  <a:outerShdw blurRad="50800" dist="38100" dir="2700000" algn="tl" rotWithShape="0">
                    <a:schemeClr val="bg1">
                      <a:lumMod val="50000"/>
                    </a:schemeClr>
                  </a:outerShdw>
                </a:effectLst>
                <a:latin typeface="Myriad Pro"/>
                <a:cs typeface="Myriad Pro"/>
              </a:rPr>
              <a:t>Report </a:t>
            </a:r>
            <a:r>
              <a:rPr lang="de-DE" altLang="de-DE" b="1" i="1" dirty="0" err="1">
                <a:solidFill>
                  <a:srgbClr val="FF6600"/>
                </a:solidFill>
                <a:effectLst>
                  <a:outerShdw blurRad="50800" dist="38100" dir="2700000" algn="tl" rotWithShape="0">
                    <a:schemeClr val="bg1">
                      <a:lumMod val="50000"/>
                    </a:schemeClr>
                  </a:outerShdw>
                </a:effectLst>
                <a:latin typeface="Myriad Pro"/>
                <a:cs typeface="Myriad Pro"/>
              </a:rPr>
              <a:t>to</a:t>
            </a:r>
            <a:r>
              <a:rPr lang="de-DE" altLang="de-DE" b="1" i="1" dirty="0">
                <a:solidFill>
                  <a:srgbClr val="FF6600"/>
                </a:solidFill>
                <a:effectLst>
                  <a:outerShdw blurRad="50800" dist="38100" dir="2700000" algn="tl" rotWithShape="0">
                    <a:schemeClr val="bg1">
                      <a:lumMod val="50000"/>
                    </a:schemeClr>
                  </a:outerShdw>
                </a:effectLst>
                <a:latin typeface="Myriad Pro"/>
                <a:cs typeface="Myriad Pro"/>
              </a:rPr>
              <a:t> IWC </a:t>
            </a:r>
            <a:r>
              <a:rPr lang="de-DE" altLang="de-DE" b="1" i="1" dirty="0" err="1">
                <a:solidFill>
                  <a:srgbClr val="FF6600"/>
                </a:solidFill>
                <a:effectLst>
                  <a:outerShdw blurRad="50800" dist="38100" dir="2700000" algn="tl" rotWithShape="0">
                    <a:schemeClr val="bg1">
                      <a:lumMod val="50000"/>
                    </a:schemeClr>
                  </a:outerShdw>
                </a:effectLst>
                <a:latin typeface="Myriad Pro"/>
                <a:cs typeface="Myriad Pro"/>
              </a:rPr>
              <a:t>data</a:t>
            </a:r>
            <a:r>
              <a:rPr lang="de-DE" altLang="de-DE" b="1" i="1"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b="1" i="1" dirty="0" err="1">
                <a:solidFill>
                  <a:srgbClr val="FF6600"/>
                </a:solidFill>
                <a:effectLst>
                  <a:outerShdw blurRad="50800" dist="38100" dir="2700000" algn="tl" rotWithShape="0">
                    <a:schemeClr val="bg1">
                      <a:lumMod val="50000"/>
                    </a:schemeClr>
                  </a:outerShdw>
                </a:effectLst>
                <a:latin typeface="Myriad Pro"/>
                <a:cs typeface="Myriad Pro"/>
              </a:rPr>
              <a:t>base</a:t>
            </a:r>
            <a:r>
              <a:rPr lang="de-DE" altLang="de-DE" b="1" i="1" dirty="0">
                <a:solidFill>
                  <a:srgbClr val="FF6600"/>
                </a:solidFill>
                <a:effectLst>
                  <a:outerShdw blurRad="50800" dist="38100" dir="2700000" algn="tl" rotWithShape="0">
                    <a:schemeClr val="bg1">
                      <a:lumMod val="50000"/>
                    </a:schemeClr>
                  </a:outerShdw>
                </a:effectLst>
                <a:latin typeface="Myriad Pro"/>
                <a:cs typeface="Myriad Pro"/>
              </a:rPr>
              <a:t>:  </a:t>
            </a:r>
            <a:r>
              <a:rPr lang="de-DE" altLang="de-DE" b="1" i="1" u="sng" dirty="0">
                <a:solidFill>
                  <a:srgbClr val="FF6600"/>
                </a:solidFill>
                <a:effectLst>
                  <a:outerShdw blurRad="50800" dist="38100" dir="2700000" algn="tl" rotWithShape="0">
                    <a:schemeClr val="bg1">
                      <a:lumMod val="50000"/>
                    </a:schemeClr>
                  </a:outerShdw>
                </a:effectLst>
                <a:latin typeface="Myriad Pro"/>
                <a:cs typeface="Myriad Pro"/>
              </a:rPr>
              <a:t>http://iwc.int/ship-strikes</a:t>
            </a:r>
          </a:p>
          <a:p>
            <a:pPr eaLnBrk="1" hangingPunct="1"/>
            <a:endParaRPr lang="de-DE" altLang="de-DE" sz="2200" b="1" i="1" dirty="0">
              <a:solidFill>
                <a:srgbClr val="FF6600"/>
              </a:solidFill>
              <a:effectLst>
                <a:outerShdw blurRad="50800" dist="38100" dir="2700000" algn="tl" rotWithShape="0">
                  <a:schemeClr val="bg1">
                    <a:lumMod val="50000"/>
                  </a:schemeClr>
                </a:outerShdw>
              </a:effectLst>
              <a:latin typeface="Myriad Pro"/>
              <a:cs typeface="Myriad Pro"/>
            </a:endParaRPr>
          </a:p>
        </p:txBody>
      </p:sp>
      <p:pic>
        <p:nvPicPr>
          <p:cNvPr id="8" name="Bild 7" descr="IWC logo White Background High Res No tex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Bild 8" descr="1Meerlogo_rgb-klei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Bild 1" descr="whale_crossing.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6353">
            <a:off x="6270928" y="1463051"/>
            <a:ext cx="2493247" cy="2485256"/>
          </a:xfrm>
          <a:prstGeom prst="roundRect">
            <a:avLst>
              <a:gd name="adj" fmla="val 8594"/>
            </a:avLst>
          </a:prstGeom>
          <a:solidFill>
            <a:srgbClr val="FFFFFF">
              <a:shade val="85000"/>
            </a:srgbClr>
          </a:solidFill>
          <a:ln>
            <a:noFill/>
          </a:ln>
          <a:effectLst>
            <a:outerShdw blurRad="50800" dist="38100" dir="2700000" sx="102000" sy="102000" algn="tl" rotWithShape="0">
              <a:prstClr val="black">
                <a:alpha val="40000"/>
              </a:prstClr>
            </a:outerShdw>
            <a:reflection blurRad="12700" stA="38000" endPos="28000" dist="5000" dir="5400000" sy="-100000" algn="bl" rotWithShape="0"/>
          </a:effectLst>
        </p:spPr>
      </p:pic>
      <p:sp>
        <p:nvSpPr>
          <p:cNvPr id="10"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latin typeface="Myriad Pro"/>
                <a:cs typeface="Myriad Pro"/>
              </a:rPr>
              <a:t>Mitigation</a:t>
            </a:r>
            <a:r>
              <a:rPr lang="de-DE" altLang="de-DE" sz="1400" i="1" dirty="0" smtClean="0">
                <a:latin typeface="Myriad Pro"/>
                <a:cs typeface="Myriad Pro"/>
              </a:rPr>
              <a:t> </a:t>
            </a:r>
            <a:r>
              <a:rPr lang="de-DE" altLang="de-DE" sz="1400" i="1" dirty="0" err="1" smtClean="0">
                <a:latin typeface="Myriad Pro"/>
                <a:cs typeface="Myriad Pro"/>
              </a:rPr>
              <a:t>Measures</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smtClean="0">
                <a:solidFill>
                  <a:srgbClr val="660033"/>
                </a:solidFill>
                <a:latin typeface="Myriad Pro"/>
                <a:cs typeface="Myriad Pro"/>
              </a:rPr>
              <a:t>IWC </a:t>
            </a:r>
            <a:r>
              <a:rPr lang="de-DE" altLang="de-DE" sz="1400" i="1" dirty="0">
                <a:solidFill>
                  <a:srgbClr val="660033"/>
                </a:solidFill>
                <a:latin typeface="Myriad Pro"/>
                <a:cs typeface="Myriad Pro"/>
              </a:rPr>
              <a:t>D</a:t>
            </a:r>
            <a:r>
              <a:rPr lang="de-DE" altLang="de-DE" sz="1400" i="1" dirty="0" smtClean="0">
                <a:solidFill>
                  <a:srgbClr val="660033"/>
                </a:solidFill>
                <a:latin typeface="Myriad Pro"/>
                <a:cs typeface="Myriad Pro"/>
              </a:rPr>
              <a:t>ata </a:t>
            </a:r>
            <a:r>
              <a:rPr lang="de-DE" altLang="de-DE" sz="1400" i="1" dirty="0">
                <a:solidFill>
                  <a:srgbClr val="660033"/>
                </a:solidFill>
                <a:latin typeface="Myriad Pro"/>
                <a:cs typeface="Myriad Pro"/>
              </a:rPr>
              <a:t>B</a:t>
            </a:r>
            <a:r>
              <a:rPr lang="de-DE" altLang="de-DE" sz="1400" i="1" dirty="0" smtClean="0">
                <a:solidFill>
                  <a:srgbClr val="660033"/>
                </a:solidFill>
                <a:latin typeface="Myriad Pro"/>
                <a:cs typeface="Myriad Pro"/>
              </a:rPr>
              <a:t>ase</a:t>
            </a:r>
            <a:endParaRPr lang="de-DE" altLang="de-DE" sz="1400" i="1" dirty="0">
              <a:solidFill>
                <a:srgbClr val="660033"/>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158764">
                                            <p:txEl>
                                              <p:pRg st="1" end="1"/>
                                            </p:txEl>
                                          </p:spTgt>
                                        </p:tgtEl>
                                        <p:attrNameLst>
                                          <p:attrName>style.visibility</p:attrName>
                                        </p:attrNameLst>
                                      </p:cBhvr>
                                      <p:to>
                                        <p:strVal val="visible"/>
                                      </p:to>
                                    </p:set>
                                    <p:anim calcmode="lin" valueType="num">
                                      <p:cBhvr additive="base">
                                        <p:cTn id="7" dur="500" fill="hold"/>
                                        <p:tgtEl>
                                          <p:spTgt spid="15876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87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158764">
                                            <p:txEl>
                                              <p:pRg st="3" end="3"/>
                                            </p:txEl>
                                          </p:spTgt>
                                        </p:tgtEl>
                                        <p:attrNameLst>
                                          <p:attrName>style.visibility</p:attrName>
                                        </p:attrNameLst>
                                      </p:cBhvr>
                                      <p:to>
                                        <p:strVal val="visible"/>
                                      </p:to>
                                    </p:set>
                                    <p:anim calcmode="lin" valueType="num">
                                      <p:cBhvr additive="base">
                                        <p:cTn id="13" dur="500" fill="hold"/>
                                        <p:tgtEl>
                                          <p:spTgt spid="15876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876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
                                  </p:iterate>
                                  <p:childTnLst>
                                    <p:set>
                                      <p:cBhvr>
                                        <p:cTn id="18" dur="1" fill="hold">
                                          <p:stCondLst>
                                            <p:cond delay="0"/>
                                          </p:stCondLst>
                                        </p:cTn>
                                        <p:tgtEl>
                                          <p:spTgt spid="158764">
                                            <p:txEl>
                                              <p:pRg st="6" end="6"/>
                                            </p:txEl>
                                          </p:spTgt>
                                        </p:tgtEl>
                                        <p:attrNameLst>
                                          <p:attrName>style.visibility</p:attrName>
                                        </p:attrNameLst>
                                      </p:cBhvr>
                                      <p:to>
                                        <p:strVal val="visible"/>
                                      </p:to>
                                    </p:set>
                                    <p:anim calcmode="lin" valueType="num">
                                      <p:cBhvr additive="base">
                                        <p:cTn id="19" dur="500" fill="hold"/>
                                        <p:tgtEl>
                                          <p:spTgt spid="15876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876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
                                  </p:iterate>
                                  <p:childTnLst>
                                    <p:set>
                                      <p:cBhvr>
                                        <p:cTn id="24" dur="1" fill="hold">
                                          <p:stCondLst>
                                            <p:cond delay="0"/>
                                          </p:stCondLst>
                                        </p:cTn>
                                        <p:tgtEl>
                                          <p:spTgt spid="158764">
                                            <p:txEl>
                                              <p:pRg st="8" end="8"/>
                                            </p:txEl>
                                          </p:spTgt>
                                        </p:tgtEl>
                                        <p:attrNameLst>
                                          <p:attrName>style.visibility</p:attrName>
                                        </p:attrNameLst>
                                      </p:cBhvr>
                                      <p:to>
                                        <p:strVal val="visible"/>
                                      </p:to>
                                    </p:set>
                                    <p:anim calcmode="lin" valueType="num">
                                      <p:cBhvr additive="base">
                                        <p:cTn id="25" dur="500" fill="hold"/>
                                        <p:tgtEl>
                                          <p:spTgt spid="15876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87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
                                  </p:iterate>
                                  <p:childTnLst>
                                    <p:set>
                                      <p:cBhvr>
                                        <p:cTn id="30" dur="1" fill="hold">
                                          <p:stCondLst>
                                            <p:cond delay="0"/>
                                          </p:stCondLst>
                                        </p:cTn>
                                        <p:tgtEl>
                                          <p:spTgt spid="158764">
                                            <p:txEl>
                                              <p:pRg st="11" end="11"/>
                                            </p:txEl>
                                          </p:spTgt>
                                        </p:tgtEl>
                                        <p:attrNameLst>
                                          <p:attrName>style.visibility</p:attrName>
                                        </p:attrNameLst>
                                      </p:cBhvr>
                                      <p:to>
                                        <p:strVal val="visible"/>
                                      </p:to>
                                    </p:set>
                                    <p:anim calcmode="lin" valueType="num">
                                      <p:cBhvr additive="base">
                                        <p:cTn id="31" dur="500" fill="hold"/>
                                        <p:tgtEl>
                                          <p:spTgt spid="158764">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876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CIMG1251_klei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1193533"/>
            <a:ext cx="5472608" cy="4107675"/>
          </a:xfrm>
          <a:prstGeom prst="rect">
            <a:avLst/>
          </a:prstGeom>
          <a:ln>
            <a:noFill/>
          </a:ln>
          <a:effectLst>
            <a:outerShdw blurRad="292100" dist="139700" dir="2700000" algn="tl" rotWithShape="0">
              <a:srgbClr val="333333">
                <a:alpha val="65000"/>
              </a:srgbClr>
            </a:outerShdw>
          </a:effectLst>
        </p:spPr>
      </p:pic>
      <p:sp>
        <p:nvSpPr>
          <p:cNvPr id="138244" name="Rectangle 4"/>
          <p:cNvSpPr>
            <a:spLocks noChangeArrowheads="1"/>
          </p:cNvSpPr>
          <p:nvPr/>
        </p:nvSpPr>
        <p:spPr bwMode="auto">
          <a:xfrm>
            <a:off x="467544" y="5708104"/>
            <a:ext cx="82799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algn="ctr" eaLnBrk="1" hangingPunct="1"/>
            <a:r>
              <a:rPr lang="de-DE" altLang="de-DE" sz="2000" b="1" i="1" dirty="0" err="1" smtClean="0">
                <a:latin typeface="Chalkduster"/>
                <a:cs typeface="Chalkduster"/>
              </a:rPr>
              <a:t>Thank</a:t>
            </a:r>
            <a:r>
              <a:rPr lang="de-DE" altLang="de-DE" sz="2000" b="1" i="1" dirty="0" smtClean="0">
                <a:latin typeface="Chalkduster"/>
                <a:cs typeface="Chalkduster"/>
              </a:rPr>
              <a:t>  </a:t>
            </a:r>
            <a:r>
              <a:rPr lang="de-DE" altLang="de-DE" sz="2000" b="1" i="1" dirty="0" err="1" smtClean="0">
                <a:latin typeface="Chalkduster"/>
                <a:cs typeface="Chalkduster"/>
              </a:rPr>
              <a:t>You</a:t>
            </a:r>
            <a:r>
              <a:rPr lang="de-DE" altLang="de-DE" sz="2000" b="1" i="1" dirty="0">
                <a:latin typeface="Chalkduster"/>
                <a:cs typeface="Chalkduster"/>
              </a:rPr>
              <a:t>!  </a:t>
            </a:r>
            <a:r>
              <a:rPr lang="de-DE" altLang="de-DE" sz="2000" b="1" i="1" dirty="0" smtClean="0">
                <a:latin typeface="Chalkduster"/>
                <a:cs typeface="Chalkduster"/>
              </a:rPr>
              <a:t> </a:t>
            </a:r>
            <a:r>
              <a:rPr lang="de-DE" altLang="de-DE" sz="2000" b="1" i="1" dirty="0">
                <a:latin typeface="Chalkduster"/>
                <a:cs typeface="Chalkduster"/>
              </a:rPr>
              <a:t>Merci!  </a:t>
            </a:r>
            <a:r>
              <a:rPr lang="de-DE" altLang="de-DE" sz="2000" b="1" i="1" dirty="0" smtClean="0">
                <a:latin typeface="Chalkduster"/>
                <a:cs typeface="Chalkduster"/>
              </a:rPr>
              <a:t>Gracias</a:t>
            </a:r>
            <a:r>
              <a:rPr lang="de-DE" altLang="de-DE" sz="2000" b="1" i="1" dirty="0">
                <a:latin typeface="Chalkduster"/>
                <a:cs typeface="Chalkduster"/>
              </a:rPr>
              <a:t>! </a:t>
            </a:r>
            <a:r>
              <a:rPr lang="de-DE" altLang="de-DE" sz="2000" b="1" i="1" dirty="0" smtClean="0">
                <a:latin typeface="Chalkduster"/>
                <a:cs typeface="Chalkduster"/>
              </a:rPr>
              <a:t> Grazie!  Dankeschön</a:t>
            </a:r>
            <a:r>
              <a:rPr lang="de-DE" altLang="de-DE" sz="2000" b="1" i="1" dirty="0">
                <a:latin typeface="Chalkduster"/>
                <a:cs typeface="Chalkduster"/>
              </a:rPr>
              <a:t>!</a:t>
            </a:r>
          </a:p>
        </p:txBody>
      </p:sp>
      <p:pic>
        <p:nvPicPr>
          <p:cNvPr id="11" name="Bild 10" descr="IWC logo White Background High Res No tex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789" y="401588"/>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Bild 11" descr="1Meerlogo_rgb-klei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4368" y="37645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hteck 2"/>
          <p:cNvSpPr/>
          <p:nvPr/>
        </p:nvSpPr>
        <p:spPr>
          <a:xfrm>
            <a:off x="2915816" y="1548080"/>
            <a:ext cx="3535940" cy="584776"/>
          </a:xfrm>
          <a:prstGeom prst="rect">
            <a:avLst/>
          </a:prstGeom>
        </p:spPr>
        <p:txBody>
          <a:bodyPr wrap="none">
            <a:spAutoFit/>
          </a:bodyPr>
          <a:lstStyle/>
          <a:p>
            <a:pPr eaLnBrk="1" hangingPunct="1"/>
            <a:r>
              <a:rPr lang="de-DE" altLang="de-DE" sz="3200" b="1" i="1" dirty="0" smtClean="0">
                <a:solidFill>
                  <a:srgbClr val="FF6600"/>
                </a:solidFill>
                <a:effectLst>
                  <a:outerShdw blurRad="50800" dist="38100" dir="2700000" algn="tl" rotWithShape="0">
                    <a:schemeClr val="bg1">
                      <a:lumMod val="50000"/>
                    </a:schemeClr>
                  </a:outerShdw>
                </a:effectLst>
                <a:latin typeface="Chalkduster"/>
                <a:cs typeface="Chalkduster"/>
              </a:rPr>
              <a:t>SLOW DOWN !!!</a:t>
            </a:r>
            <a:endParaRPr lang="de-DE" altLang="de-DE" sz="3200" b="1" i="1" dirty="0">
              <a:solidFill>
                <a:srgbClr val="FF6600"/>
              </a:solidFill>
              <a:effectLst>
                <a:outerShdw blurRad="50800" dist="38100" dir="2700000" algn="tl" rotWithShape="0">
                  <a:schemeClr val="bg1">
                    <a:lumMod val="50000"/>
                  </a:schemeClr>
                </a:outerShdw>
              </a:effectLst>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3" name="Rectangle 13"/>
          <p:cNvSpPr>
            <a:spLocks noChangeArrowheads="1"/>
          </p:cNvSpPr>
          <p:nvPr/>
        </p:nvSpPr>
        <p:spPr bwMode="auto">
          <a:xfrm>
            <a:off x="6014864" y="5225008"/>
            <a:ext cx="22501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Myriad Pro"/>
                <a:cs typeface="Myriad Pro"/>
              </a:rPr>
              <a:t>©  Friends of the Earth/Matsen</a:t>
            </a:r>
          </a:p>
        </p:txBody>
      </p:sp>
      <p:pic>
        <p:nvPicPr>
          <p:cNvPr id="122887" name="Picture 7" descr="D:\MEER\COLLISIONS\Bilder_Collisions\Cetaceen\nearmi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664" y="1052736"/>
            <a:ext cx="2689225"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9" descr="D:\MEER\COLLISIONS\Bilder_Collisions\Cetaceen\whalestrikeMatson0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19264" y="1034008"/>
            <a:ext cx="5715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22892" name="Rectangle 12"/>
          <p:cNvSpPr>
            <a:spLocks noChangeArrowheads="1"/>
          </p:cNvSpPr>
          <p:nvPr/>
        </p:nvSpPr>
        <p:spPr bwMode="auto">
          <a:xfrm>
            <a:off x="3347864" y="5301208"/>
            <a:ext cx="22501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Myriad Pro"/>
                <a:cs typeface="Myriad Pro"/>
              </a:rPr>
              <a:t>©  Friends of the Earth/Matsen</a:t>
            </a:r>
          </a:p>
        </p:txBody>
      </p:sp>
      <p:sp>
        <p:nvSpPr>
          <p:cNvPr id="19" name="Rectangle 4"/>
          <p:cNvSpPr>
            <a:spLocks noChangeArrowheads="1"/>
          </p:cNvSpPr>
          <p:nvPr/>
        </p:nvSpPr>
        <p:spPr bwMode="auto">
          <a:xfrm>
            <a:off x="0" y="0"/>
            <a:ext cx="9144000" cy="609600"/>
          </a:xfrm>
          <a:prstGeom prst="rect">
            <a:avLst/>
          </a:prstGeom>
          <a:ln>
            <a:noFill/>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a:lstStyle/>
          <a:p>
            <a:endParaRPr lang="de-DE">
              <a:latin typeface="Myriad Pro"/>
              <a:cs typeface="Myriad Pro"/>
            </a:endParaRPr>
          </a:p>
        </p:txBody>
      </p:sp>
      <p:sp>
        <p:nvSpPr>
          <p:cNvPr id="20" name="Rectangle 6"/>
          <p:cNvSpPr>
            <a:spLocks noGrp="1" noChangeArrowheads="1"/>
          </p:cNvSpPr>
          <p:nvPr>
            <p:ph type="title"/>
          </p:nvPr>
        </p:nvSpPr>
        <p:spPr>
          <a:xfrm>
            <a:off x="1475656" y="116632"/>
            <a:ext cx="6408712" cy="360040"/>
          </a:xfrm>
          <a:noFill/>
          <a:ln/>
        </p:spPr>
        <p:txBody>
          <a:bodyPr>
            <a:noAutofit/>
          </a:bodyPr>
          <a:lstStyle/>
          <a:p>
            <a:r>
              <a:rPr lang="de-DE" altLang="de-DE" sz="1800" i="1" dirty="0" smtClean="0">
                <a:cs typeface="Myriad Pro"/>
              </a:rPr>
              <a:t> </a:t>
            </a:r>
            <a:r>
              <a:rPr lang="de-DE" altLang="de-DE" sz="1800" i="1" dirty="0" err="1" smtClean="0">
                <a:cs typeface="Myriad Pro"/>
              </a:rPr>
              <a:t>How</a:t>
            </a:r>
            <a:r>
              <a:rPr lang="de-DE" altLang="de-DE" sz="1800" i="1" dirty="0">
                <a:cs typeface="Myriad Pro"/>
              </a:rPr>
              <a:t> </a:t>
            </a:r>
            <a:r>
              <a:rPr lang="de-DE" altLang="de-DE" sz="1800" i="1" dirty="0" smtClean="0">
                <a:cs typeface="Myriad Pro"/>
              </a:rPr>
              <a:t>do </a:t>
            </a:r>
            <a:r>
              <a:rPr lang="de-DE" altLang="de-DE" sz="1800" i="1" dirty="0" err="1" smtClean="0">
                <a:cs typeface="Myriad Pro"/>
              </a:rPr>
              <a:t>collisions</a:t>
            </a:r>
            <a:r>
              <a:rPr lang="de-DE" altLang="de-DE" sz="1800" i="1" dirty="0" smtClean="0">
                <a:cs typeface="Myriad Pro"/>
              </a:rPr>
              <a:t> </a:t>
            </a:r>
            <a:r>
              <a:rPr lang="de-DE" altLang="de-DE" sz="1800" i="1" dirty="0" err="1" smtClean="0">
                <a:cs typeface="Myriad Pro"/>
              </a:rPr>
              <a:t>occur</a:t>
            </a:r>
            <a:r>
              <a:rPr lang="de-DE" altLang="de-DE" sz="1800" i="1" dirty="0" smtClean="0">
                <a:cs typeface="Myriad Pro"/>
              </a:rPr>
              <a:t>?</a:t>
            </a:r>
            <a:endParaRPr lang="de-DE" altLang="de-DE" sz="1800" i="1" dirty="0">
              <a:cs typeface="Myriad Pro"/>
            </a:endParaRPr>
          </a:p>
        </p:txBody>
      </p:sp>
      <p:sp>
        <p:nvSpPr>
          <p:cNvPr id="21" name="Rectangle 14"/>
          <p:cNvSpPr>
            <a:spLocks noChangeArrowheads="1"/>
          </p:cNvSpPr>
          <p:nvPr/>
        </p:nvSpPr>
        <p:spPr bwMode="auto">
          <a:xfrm>
            <a:off x="1979712" y="3672136"/>
            <a:ext cx="7745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latin typeface="Myriad Pro"/>
                <a:cs typeface="Myriad Pro"/>
              </a:rPr>
              <a:t>©  </a:t>
            </a:r>
            <a:r>
              <a:rPr lang="de-DE" altLang="de-DE" sz="1200" b="1" dirty="0" smtClean="0">
                <a:latin typeface="Myriad Pro"/>
                <a:cs typeface="Myriad Pro"/>
              </a:rPr>
              <a:t>NOAA</a:t>
            </a:r>
            <a:endParaRPr lang="de-DE" altLang="de-DE" sz="1200" b="1" dirty="0">
              <a:latin typeface="Myriad Pro"/>
              <a:cs typeface="Myriad Pro"/>
            </a:endParaRPr>
          </a:p>
        </p:txBody>
      </p:sp>
      <p:pic>
        <p:nvPicPr>
          <p:cNvPr id="22" name="Bild 21" descr="IWC logo White Background High Res No tex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Bild 22" descr="1Meerlogo_rgb-klei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Bild 1" descr="Pm_Crete_(C) Simone Panigada.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1" y="1052736"/>
            <a:ext cx="5760640" cy="4680520"/>
          </a:xfrm>
          <a:prstGeom prst="rect">
            <a:avLst/>
          </a:prstGeom>
          <a:effectLst>
            <a:outerShdw blurRad="50800" dist="38100" dir="2700000" algn="tl" rotWithShape="0">
              <a:prstClr val="black">
                <a:alpha val="40000"/>
              </a:prstClr>
            </a:outerShdw>
          </a:effectLst>
        </p:spPr>
      </p:pic>
      <p:sp>
        <p:nvSpPr>
          <p:cNvPr id="16"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solidFill>
                  <a:srgbClr val="660033"/>
                </a:solidFill>
                <a:latin typeface="Myriad Pro"/>
                <a:cs typeface="Myriad Pro"/>
              </a:rPr>
              <a:t>Introduction</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Base</a:t>
            </a:r>
            <a:endParaRPr lang="de-DE" altLang="de-DE" sz="1400" i="1" dirty="0">
              <a:solidFill>
                <a:srgbClr val="FFFFFE"/>
              </a:solidFill>
              <a:latin typeface="Myriad Pro"/>
              <a:cs typeface="Myriad Pro"/>
            </a:endParaRPr>
          </a:p>
        </p:txBody>
      </p:sp>
      <p:pic>
        <p:nvPicPr>
          <p:cNvPr id="122888" name="Picture 8" descr="D:\MEER\COLLISIONS\Bilder_Collisions\Cetaceen\Ship%20strike%20in%20Bonair.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88946" y="1013048"/>
            <a:ext cx="5803534" cy="4720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4" name="Rectangle 14"/>
          <p:cNvSpPr>
            <a:spLocks noChangeArrowheads="1"/>
          </p:cNvSpPr>
          <p:nvPr/>
        </p:nvSpPr>
        <p:spPr bwMode="auto">
          <a:xfrm>
            <a:off x="6167264" y="5312241"/>
            <a:ext cx="2044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latin typeface="Myriad Pro"/>
                <a:cs typeface="Myriad Pro"/>
              </a:rPr>
              <a:t>©  S</a:t>
            </a:r>
            <a:r>
              <a:rPr lang="de-DE" altLang="de-DE" sz="1200" b="1" dirty="0" smtClean="0">
                <a:latin typeface="Myriad Pro"/>
                <a:cs typeface="Myriad Pro"/>
              </a:rPr>
              <a:t>imone </a:t>
            </a:r>
            <a:r>
              <a:rPr lang="de-DE" altLang="de-DE" sz="1200" b="1" dirty="0" err="1" smtClean="0">
                <a:latin typeface="Myriad Pro"/>
                <a:cs typeface="Myriad Pro"/>
              </a:rPr>
              <a:t>Panigada</a:t>
            </a:r>
            <a:r>
              <a:rPr lang="de-DE" altLang="de-DE" sz="1200" b="1" dirty="0" smtClean="0">
                <a:latin typeface="Myriad Pro"/>
                <a:cs typeface="Myriad Pro"/>
              </a:rPr>
              <a:t>/Tethys</a:t>
            </a:r>
            <a:endParaRPr lang="de-DE" altLang="de-DE" sz="1200" b="1" dirty="0">
              <a:latin typeface="Myriad Pro"/>
              <a:cs typeface="Myriad Pro"/>
            </a:endParaRPr>
          </a:p>
        </p:txBody>
      </p:sp>
      <p:sp>
        <p:nvSpPr>
          <p:cNvPr id="17" name="Rectangle 14"/>
          <p:cNvSpPr>
            <a:spLocks noChangeArrowheads="1"/>
          </p:cNvSpPr>
          <p:nvPr/>
        </p:nvSpPr>
        <p:spPr bwMode="auto">
          <a:xfrm>
            <a:off x="6444208" y="5384249"/>
            <a:ext cx="23775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latin typeface="Myriad Pro"/>
                <a:cs typeface="Myriad Pro"/>
              </a:rPr>
              <a:t>©  </a:t>
            </a:r>
            <a:r>
              <a:rPr lang="en-US" sz="1200" b="1" dirty="0">
                <a:latin typeface="Myriad Pro"/>
                <a:cs typeface="Myriad Pro"/>
              </a:rPr>
              <a:t>Bonaire National Marine Park</a:t>
            </a:r>
            <a:endParaRPr lang="de-DE" altLang="de-DE" sz="1200" b="1" dirty="0">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ppt_y-#ppt_h/2"/>
                                          </p:val>
                                        </p:tav>
                                        <p:tav tm="100000">
                                          <p:val>
                                            <p:strVal val="#ppt_y"/>
                                          </p:val>
                                        </p:tav>
                                      </p:tavLst>
                                    </p:anim>
                                    <p:anim calcmode="lin" valueType="num">
                                      <p:cBhvr>
                                        <p:cTn id="9" dur="500" fill="hold"/>
                                        <p:tgtEl>
                                          <p:spTgt spid="21"/>
                                        </p:tgtEl>
                                        <p:attrNameLst>
                                          <p:attrName>ppt_w</p:attrName>
                                        </p:attrNameLst>
                                      </p:cBhvr>
                                      <p:tavLst>
                                        <p:tav tm="0">
                                          <p:val>
                                            <p:strVal val="#ppt_w"/>
                                          </p:val>
                                        </p:tav>
                                        <p:tav tm="100000">
                                          <p:val>
                                            <p:strVal val="#ppt_w"/>
                                          </p:val>
                                        </p:tav>
                                      </p:tavLst>
                                    </p:anim>
                                    <p:anim calcmode="lin" valueType="num">
                                      <p:cBhvr>
                                        <p:cTn id="10" dur="500" fill="hold"/>
                                        <p:tgtEl>
                                          <p:spTgt spid="21"/>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22893"/>
                                        </p:tgtEl>
                                        <p:attrNameLst>
                                          <p:attrName>style.visibility</p:attrName>
                                        </p:attrNameLst>
                                      </p:cBhvr>
                                      <p:to>
                                        <p:strVal val="visible"/>
                                      </p:to>
                                    </p:set>
                                    <p:anim calcmode="lin" valueType="num">
                                      <p:cBhvr>
                                        <p:cTn id="14" dur="500" fill="hold"/>
                                        <p:tgtEl>
                                          <p:spTgt spid="122893"/>
                                        </p:tgtEl>
                                        <p:attrNameLst>
                                          <p:attrName>ppt_x</p:attrName>
                                        </p:attrNameLst>
                                      </p:cBhvr>
                                      <p:tavLst>
                                        <p:tav tm="0">
                                          <p:val>
                                            <p:strVal val="#ppt_x"/>
                                          </p:val>
                                        </p:tav>
                                        <p:tav tm="100000">
                                          <p:val>
                                            <p:strVal val="#ppt_x"/>
                                          </p:val>
                                        </p:tav>
                                      </p:tavLst>
                                    </p:anim>
                                    <p:anim calcmode="lin" valueType="num">
                                      <p:cBhvr>
                                        <p:cTn id="15" dur="500" fill="hold"/>
                                        <p:tgtEl>
                                          <p:spTgt spid="122893"/>
                                        </p:tgtEl>
                                        <p:attrNameLst>
                                          <p:attrName>ppt_y</p:attrName>
                                        </p:attrNameLst>
                                      </p:cBhvr>
                                      <p:tavLst>
                                        <p:tav tm="0">
                                          <p:val>
                                            <p:strVal val="#ppt_y-#ppt_h/2"/>
                                          </p:val>
                                        </p:tav>
                                        <p:tav tm="100000">
                                          <p:val>
                                            <p:strVal val="#ppt_y"/>
                                          </p:val>
                                        </p:tav>
                                      </p:tavLst>
                                    </p:anim>
                                    <p:anim calcmode="lin" valueType="num">
                                      <p:cBhvr>
                                        <p:cTn id="16" dur="500" fill="hold"/>
                                        <p:tgtEl>
                                          <p:spTgt spid="122893"/>
                                        </p:tgtEl>
                                        <p:attrNameLst>
                                          <p:attrName>ppt_w</p:attrName>
                                        </p:attrNameLst>
                                      </p:cBhvr>
                                      <p:tavLst>
                                        <p:tav tm="0">
                                          <p:val>
                                            <p:strVal val="#ppt_w"/>
                                          </p:val>
                                        </p:tav>
                                        <p:tav tm="100000">
                                          <p:val>
                                            <p:strVal val="#ppt_w"/>
                                          </p:val>
                                        </p:tav>
                                      </p:tavLst>
                                    </p:anim>
                                    <p:anim calcmode="lin" valueType="num">
                                      <p:cBhvr>
                                        <p:cTn id="17" dur="500" fill="hold"/>
                                        <p:tgtEl>
                                          <p:spTgt spid="122893"/>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22892"/>
                                        </p:tgtEl>
                                        <p:attrNameLst>
                                          <p:attrName>style.visibility</p:attrName>
                                        </p:attrNameLst>
                                      </p:cBhvr>
                                      <p:to>
                                        <p:strVal val="visible"/>
                                      </p:to>
                                    </p:set>
                                    <p:anim calcmode="lin" valueType="num">
                                      <p:cBhvr>
                                        <p:cTn id="21" dur="500" fill="hold"/>
                                        <p:tgtEl>
                                          <p:spTgt spid="122892"/>
                                        </p:tgtEl>
                                        <p:attrNameLst>
                                          <p:attrName>ppt_x</p:attrName>
                                        </p:attrNameLst>
                                      </p:cBhvr>
                                      <p:tavLst>
                                        <p:tav tm="0">
                                          <p:val>
                                            <p:strVal val="#ppt_x"/>
                                          </p:val>
                                        </p:tav>
                                        <p:tav tm="100000">
                                          <p:val>
                                            <p:strVal val="#ppt_x"/>
                                          </p:val>
                                        </p:tav>
                                      </p:tavLst>
                                    </p:anim>
                                    <p:anim calcmode="lin" valueType="num">
                                      <p:cBhvr>
                                        <p:cTn id="22" dur="500" fill="hold"/>
                                        <p:tgtEl>
                                          <p:spTgt spid="122892"/>
                                        </p:tgtEl>
                                        <p:attrNameLst>
                                          <p:attrName>ppt_y</p:attrName>
                                        </p:attrNameLst>
                                      </p:cBhvr>
                                      <p:tavLst>
                                        <p:tav tm="0">
                                          <p:val>
                                            <p:strVal val="#ppt_y-#ppt_h/2"/>
                                          </p:val>
                                        </p:tav>
                                        <p:tav tm="100000">
                                          <p:val>
                                            <p:strVal val="#ppt_y"/>
                                          </p:val>
                                        </p:tav>
                                      </p:tavLst>
                                    </p:anim>
                                    <p:anim calcmode="lin" valueType="num">
                                      <p:cBhvr>
                                        <p:cTn id="23" dur="500" fill="hold"/>
                                        <p:tgtEl>
                                          <p:spTgt spid="122892"/>
                                        </p:tgtEl>
                                        <p:attrNameLst>
                                          <p:attrName>ppt_w</p:attrName>
                                        </p:attrNameLst>
                                      </p:cBhvr>
                                      <p:tavLst>
                                        <p:tav tm="0">
                                          <p:val>
                                            <p:strVal val="#ppt_w"/>
                                          </p:val>
                                        </p:tav>
                                        <p:tav tm="100000">
                                          <p:val>
                                            <p:strVal val="#ppt_w"/>
                                          </p:val>
                                        </p:tav>
                                      </p:tavLst>
                                    </p:anim>
                                    <p:anim calcmode="lin" valueType="num">
                                      <p:cBhvr>
                                        <p:cTn id="24" dur="500" fill="hold"/>
                                        <p:tgtEl>
                                          <p:spTgt spid="12289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0"/>
                            </p:stCondLst>
                            <p:childTnLst>
                              <p:par>
                                <p:cTn id="30" presetID="17" presetClass="entr" presetSubtype="1" fill="hold" grpId="0" nodeType="afterEffect">
                                  <p:stCondLst>
                                    <p:cond delay="0"/>
                                  </p:stCondLst>
                                  <p:childTnLst>
                                    <p:set>
                                      <p:cBhvr>
                                        <p:cTn id="31" dur="1" fill="hold">
                                          <p:stCondLst>
                                            <p:cond delay="0"/>
                                          </p:stCondLst>
                                        </p:cTn>
                                        <p:tgtEl>
                                          <p:spTgt spid="122894"/>
                                        </p:tgtEl>
                                        <p:attrNameLst>
                                          <p:attrName>style.visibility</p:attrName>
                                        </p:attrNameLst>
                                      </p:cBhvr>
                                      <p:to>
                                        <p:strVal val="visible"/>
                                      </p:to>
                                    </p:set>
                                    <p:anim calcmode="lin" valueType="num">
                                      <p:cBhvr>
                                        <p:cTn id="32" dur="500" fill="hold"/>
                                        <p:tgtEl>
                                          <p:spTgt spid="122894"/>
                                        </p:tgtEl>
                                        <p:attrNameLst>
                                          <p:attrName>ppt_x</p:attrName>
                                        </p:attrNameLst>
                                      </p:cBhvr>
                                      <p:tavLst>
                                        <p:tav tm="0">
                                          <p:val>
                                            <p:strVal val="#ppt_x"/>
                                          </p:val>
                                        </p:tav>
                                        <p:tav tm="100000">
                                          <p:val>
                                            <p:strVal val="#ppt_x"/>
                                          </p:val>
                                        </p:tav>
                                      </p:tavLst>
                                    </p:anim>
                                    <p:anim calcmode="lin" valueType="num">
                                      <p:cBhvr>
                                        <p:cTn id="33" dur="500" fill="hold"/>
                                        <p:tgtEl>
                                          <p:spTgt spid="122894"/>
                                        </p:tgtEl>
                                        <p:attrNameLst>
                                          <p:attrName>ppt_y</p:attrName>
                                        </p:attrNameLst>
                                      </p:cBhvr>
                                      <p:tavLst>
                                        <p:tav tm="0">
                                          <p:val>
                                            <p:strVal val="#ppt_y-#ppt_h/2"/>
                                          </p:val>
                                        </p:tav>
                                        <p:tav tm="100000">
                                          <p:val>
                                            <p:strVal val="#ppt_y"/>
                                          </p:val>
                                        </p:tav>
                                      </p:tavLst>
                                    </p:anim>
                                    <p:anim calcmode="lin" valueType="num">
                                      <p:cBhvr>
                                        <p:cTn id="34" dur="500" fill="hold"/>
                                        <p:tgtEl>
                                          <p:spTgt spid="122894"/>
                                        </p:tgtEl>
                                        <p:attrNameLst>
                                          <p:attrName>ppt_w</p:attrName>
                                        </p:attrNameLst>
                                      </p:cBhvr>
                                      <p:tavLst>
                                        <p:tav tm="0">
                                          <p:val>
                                            <p:strVal val="#ppt_w"/>
                                          </p:val>
                                        </p:tav>
                                        <p:tav tm="100000">
                                          <p:val>
                                            <p:strVal val="#ppt_w"/>
                                          </p:val>
                                        </p:tav>
                                      </p:tavLst>
                                    </p:anim>
                                    <p:anim calcmode="lin" valueType="num">
                                      <p:cBhvr>
                                        <p:cTn id="35" dur="500" fill="hold"/>
                                        <p:tgtEl>
                                          <p:spTgt spid="12289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22894"/>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 fill="hold" nodeType="clickEffect">
                                  <p:stCondLst>
                                    <p:cond delay="0"/>
                                  </p:stCondLst>
                                  <p:childTnLst>
                                    <p:set>
                                      <p:cBhvr>
                                        <p:cTn id="39" dur="1" fill="hold">
                                          <p:stCondLst>
                                            <p:cond delay="0"/>
                                          </p:stCondLst>
                                        </p:cTn>
                                        <p:tgtEl>
                                          <p:spTgt spid="122888"/>
                                        </p:tgtEl>
                                        <p:attrNameLst>
                                          <p:attrName>style.visibility</p:attrName>
                                        </p:attrNameLst>
                                      </p:cBhvr>
                                      <p:to>
                                        <p:strVal val="visible"/>
                                      </p:to>
                                    </p:set>
                                    <p:anim calcmode="lin" valueType="num">
                                      <p:cBhvr>
                                        <p:cTn id="40" dur="500" fill="hold"/>
                                        <p:tgtEl>
                                          <p:spTgt spid="122888"/>
                                        </p:tgtEl>
                                        <p:attrNameLst>
                                          <p:attrName>ppt_x</p:attrName>
                                        </p:attrNameLst>
                                      </p:cBhvr>
                                      <p:tavLst>
                                        <p:tav tm="0">
                                          <p:val>
                                            <p:strVal val="#ppt_x"/>
                                          </p:val>
                                        </p:tav>
                                        <p:tav tm="100000">
                                          <p:val>
                                            <p:strVal val="#ppt_x"/>
                                          </p:val>
                                        </p:tav>
                                      </p:tavLst>
                                    </p:anim>
                                    <p:anim calcmode="lin" valueType="num">
                                      <p:cBhvr>
                                        <p:cTn id="41" dur="500" fill="hold"/>
                                        <p:tgtEl>
                                          <p:spTgt spid="122888"/>
                                        </p:tgtEl>
                                        <p:attrNameLst>
                                          <p:attrName>ppt_y</p:attrName>
                                        </p:attrNameLst>
                                      </p:cBhvr>
                                      <p:tavLst>
                                        <p:tav tm="0">
                                          <p:val>
                                            <p:strVal val="#ppt_y-#ppt_h/2"/>
                                          </p:val>
                                        </p:tav>
                                        <p:tav tm="100000">
                                          <p:val>
                                            <p:strVal val="#ppt_y"/>
                                          </p:val>
                                        </p:tav>
                                      </p:tavLst>
                                    </p:anim>
                                    <p:anim calcmode="lin" valueType="num">
                                      <p:cBhvr>
                                        <p:cTn id="42" dur="500" fill="hold"/>
                                        <p:tgtEl>
                                          <p:spTgt spid="122888"/>
                                        </p:tgtEl>
                                        <p:attrNameLst>
                                          <p:attrName>ppt_w</p:attrName>
                                        </p:attrNameLst>
                                      </p:cBhvr>
                                      <p:tavLst>
                                        <p:tav tm="0">
                                          <p:val>
                                            <p:strVal val="#ppt_w"/>
                                          </p:val>
                                        </p:tav>
                                        <p:tav tm="100000">
                                          <p:val>
                                            <p:strVal val="#ppt_w"/>
                                          </p:val>
                                        </p:tav>
                                      </p:tavLst>
                                    </p:anim>
                                    <p:anim calcmode="lin" valueType="num">
                                      <p:cBhvr>
                                        <p:cTn id="43" dur="500" fill="hold"/>
                                        <p:tgtEl>
                                          <p:spTgt spid="12288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17"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ppt_h/2"/>
                                          </p:val>
                                        </p:tav>
                                        <p:tav tm="100000">
                                          <p:val>
                                            <p:strVal val="#ppt_y"/>
                                          </p:val>
                                        </p:tav>
                                      </p:tavLst>
                                    </p:anim>
                                    <p:anim calcmode="lin" valueType="num">
                                      <p:cBhvr>
                                        <p:cTn id="49" dur="500" fill="hold"/>
                                        <p:tgtEl>
                                          <p:spTgt spid="17"/>
                                        </p:tgtEl>
                                        <p:attrNameLst>
                                          <p:attrName>ppt_w</p:attrName>
                                        </p:attrNameLst>
                                      </p:cBhvr>
                                      <p:tavLst>
                                        <p:tav tm="0">
                                          <p:val>
                                            <p:strVal val="#ppt_w"/>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3" grpId="0" autoUpdateAnimBg="0"/>
      <p:bldP spid="122892" grpId="0" autoUpdateAnimBg="0"/>
      <p:bldP spid="21" grpId="0" autoUpdateAnimBg="0"/>
      <p:bldP spid="122894" grpId="0" autoUpdateAnimBg="0"/>
      <p:bldP spid="1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Bild 5" descr="Bildschirmfoto 2015-03-12 um 12.21.1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16" y="966067"/>
            <a:ext cx="3377580" cy="2246909"/>
          </a:xfrm>
          <a:prstGeom prst="rect">
            <a:avLst/>
          </a:prstGeom>
          <a:ln>
            <a:noFill/>
          </a:ln>
          <a:effectLst>
            <a:outerShdw blurRad="292100" dist="139700" dir="2700000" algn="tl" rotWithShape="0">
              <a:srgbClr val="333333">
                <a:alpha val="65000"/>
              </a:srgbClr>
            </a:outerShdw>
          </a:effectLst>
        </p:spPr>
      </p:pic>
      <p:sp>
        <p:nvSpPr>
          <p:cNvPr id="20" name="Rectangle 14"/>
          <p:cNvSpPr>
            <a:spLocks noChangeArrowheads="1"/>
          </p:cNvSpPr>
          <p:nvPr/>
        </p:nvSpPr>
        <p:spPr bwMode="auto">
          <a:xfrm>
            <a:off x="2195736" y="2935977"/>
            <a:ext cx="14082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latin typeface="Myriad Pro"/>
                <a:cs typeface="Myriad Pro"/>
              </a:rPr>
              <a:t>©  </a:t>
            </a:r>
            <a:r>
              <a:rPr lang="en-US" sz="1200" b="1" dirty="0" smtClean="0">
                <a:latin typeface="Myriad Pro"/>
                <a:cs typeface="Myriad Pro"/>
              </a:rPr>
              <a:t>Christiane Loch</a:t>
            </a:r>
            <a:endParaRPr lang="de-DE" altLang="de-DE" sz="1200" b="1" dirty="0">
              <a:latin typeface="Myriad Pro"/>
              <a:cs typeface="Myriad Pro"/>
            </a:endParaRPr>
          </a:p>
        </p:txBody>
      </p:sp>
      <p:sp useBgFill="1">
        <p:nvSpPr>
          <p:cNvPr id="123908" name="Rectangle 4"/>
          <p:cNvSpPr>
            <a:spLocks noChangeArrowheads="1"/>
          </p:cNvSpPr>
          <p:nvPr/>
        </p:nvSpPr>
        <p:spPr bwMode="auto">
          <a:xfrm>
            <a:off x="0" y="0"/>
            <a:ext cx="9144000" cy="609600"/>
          </a:xfrm>
          <a:prstGeom prst="rect">
            <a:avLst/>
          </a:prstGeom>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pic>
        <p:nvPicPr>
          <p:cNvPr id="9" name="Bild 8" descr="Fregatte_F220_Hamburg_Andreas Trep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980728"/>
            <a:ext cx="4123053" cy="2736304"/>
          </a:xfrm>
          <a:prstGeom prst="rect">
            <a:avLst/>
          </a:prstGeom>
        </p:spPr>
      </p:pic>
      <p:sp>
        <p:nvSpPr>
          <p:cNvPr id="25" name="Rectangle 31"/>
          <p:cNvSpPr>
            <a:spLocks noChangeArrowheads="1"/>
          </p:cNvSpPr>
          <p:nvPr/>
        </p:nvSpPr>
        <p:spPr bwMode="auto">
          <a:xfrm>
            <a:off x="6804248" y="3356992"/>
            <a:ext cx="13003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FFFFFE"/>
                </a:solidFill>
                <a:latin typeface="Myriad Pro"/>
                <a:cs typeface="Myriad Pro"/>
              </a:rPr>
              <a:t>© </a:t>
            </a:r>
            <a:r>
              <a:rPr lang="de-DE" altLang="de-DE" sz="1200" dirty="0" smtClean="0">
                <a:solidFill>
                  <a:srgbClr val="FFFFFE"/>
                </a:solidFill>
                <a:latin typeface="Myriad Pro"/>
                <a:cs typeface="Myriad Pro"/>
              </a:rPr>
              <a:t>Andreas </a:t>
            </a:r>
            <a:r>
              <a:rPr lang="de-DE" altLang="de-DE" sz="1200" dirty="0" err="1" smtClean="0">
                <a:solidFill>
                  <a:srgbClr val="FFFFFE"/>
                </a:solidFill>
                <a:latin typeface="Myriad Pro"/>
                <a:cs typeface="Myriad Pro"/>
              </a:rPr>
              <a:t>Trepte</a:t>
            </a:r>
            <a:endParaRPr lang="de-DE" altLang="de-DE" sz="1200" dirty="0">
              <a:solidFill>
                <a:srgbClr val="FFFFFE"/>
              </a:solidFill>
              <a:latin typeface="Myriad Pro"/>
              <a:cs typeface="Myriad Pro"/>
            </a:endParaRPr>
          </a:p>
        </p:txBody>
      </p:sp>
      <p:pic>
        <p:nvPicPr>
          <p:cNvPr id="8" name="Bild 7" descr="Bildschirmfoto 2015-02-03 um 11.17.58.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9952" y="1420304"/>
            <a:ext cx="4407644" cy="2800784"/>
          </a:xfrm>
          <a:prstGeom prst="rect">
            <a:avLst/>
          </a:prstGeom>
        </p:spPr>
      </p:pic>
      <p:pic>
        <p:nvPicPr>
          <p:cNvPr id="7" name="Bild 6" descr="IMGP8349.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5976" y="1844824"/>
            <a:ext cx="4408811" cy="2952328"/>
          </a:xfrm>
          <a:prstGeom prst="rect">
            <a:avLst/>
          </a:prstGeom>
          <a:ln>
            <a:noFill/>
          </a:ln>
          <a:effectLst>
            <a:outerShdw blurRad="292100" dist="139700" dir="2700000" algn="tl" rotWithShape="0">
              <a:srgbClr val="333333">
                <a:alpha val="65000"/>
              </a:srgbClr>
            </a:outerShdw>
          </a:effectLst>
        </p:spPr>
      </p:pic>
      <p:pic>
        <p:nvPicPr>
          <p:cNvPr id="21" name="Bild 20" descr="IWC logo White Background High Res No tex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Bild 22" descr="1Meerlogo_rgb-klein.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 4" descr="1024px-L'Hydroptère_Thomas Lesage.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000" y="2636912"/>
            <a:ext cx="4318370" cy="2880320"/>
          </a:xfrm>
          <a:prstGeom prst="rect">
            <a:avLst/>
          </a:prstGeom>
          <a:ln>
            <a:noFill/>
          </a:ln>
          <a:effectLst>
            <a:outerShdw blurRad="292100" dist="139700" dir="2700000" algn="tl" rotWithShape="0">
              <a:srgbClr val="333333">
                <a:alpha val="65000"/>
              </a:srgbClr>
            </a:outerShdw>
          </a:effectLst>
        </p:spPr>
      </p:pic>
      <p:sp>
        <p:nvSpPr>
          <p:cNvPr id="19" name="Rectangle 31"/>
          <p:cNvSpPr>
            <a:spLocks noChangeArrowheads="1"/>
          </p:cNvSpPr>
          <p:nvPr/>
        </p:nvSpPr>
        <p:spPr bwMode="auto">
          <a:xfrm>
            <a:off x="7507292" y="5168225"/>
            <a:ext cx="13773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Thomas Lesage</a:t>
            </a:r>
            <a:endParaRPr lang="de-DE" altLang="de-DE" sz="1200" b="1" dirty="0">
              <a:solidFill>
                <a:srgbClr val="FFFFFE"/>
              </a:solidFill>
              <a:latin typeface="Myriad Pro"/>
              <a:cs typeface="Myriad Pro"/>
            </a:endParaRPr>
          </a:p>
        </p:txBody>
      </p:sp>
      <p:sp>
        <p:nvSpPr>
          <p:cNvPr id="18"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solidFill>
                  <a:srgbClr val="660033"/>
                </a:solidFill>
                <a:latin typeface="Myriad Pro"/>
                <a:cs typeface="Myriad Pro"/>
              </a:rPr>
              <a:t>Introduction</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Base</a:t>
            </a:r>
            <a:endParaRPr lang="de-DE" altLang="de-DE" sz="1400" i="1" dirty="0">
              <a:solidFill>
                <a:srgbClr val="FFFFFE"/>
              </a:solidFill>
              <a:latin typeface="Myriad Pro"/>
              <a:cs typeface="Myriad Pro"/>
            </a:endParaRPr>
          </a:p>
        </p:txBody>
      </p:sp>
      <p:pic>
        <p:nvPicPr>
          <p:cNvPr id="123925" name="Picture 21" descr="D:\BILDER MEER\Bilder_POWERPOINT\Threats\Olsenfähre Kopie.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520" y="980728"/>
            <a:ext cx="3384376"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1"/>
          <p:cNvSpPr>
            <a:spLocks noChangeArrowheads="1"/>
          </p:cNvSpPr>
          <p:nvPr/>
        </p:nvSpPr>
        <p:spPr bwMode="auto">
          <a:xfrm>
            <a:off x="1907704" y="2935977"/>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 Ritter / MEER e.V.</a:t>
            </a:r>
            <a:endParaRPr lang="de-DE" altLang="de-DE" sz="1200" b="1" dirty="0">
              <a:solidFill>
                <a:srgbClr val="FFFFFE"/>
              </a:solidFill>
              <a:latin typeface="Myriad Pro"/>
              <a:cs typeface="Myriad Pro"/>
            </a:endParaRPr>
          </a:p>
        </p:txBody>
      </p:sp>
      <p:sp>
        <p:nvSpPr>
          <p:cNvPr id="123910" name="Rectangle 6"/>
          <p:cNvSpPr>
            <a:spLocks noGrp="1" noChangeArrowheads="1"/>
          </p:cNvSpPr>
          <p:nvPr>
            <p:ph type="title"/>
          </p:nvPr>
        </p:nvSpPr>
        <p:spPr>
          <a:xfrm>
            <a:off x="2555776" y="116632"/>
            <a:ext cx="4320480" cy="360040"/>
          </a:xfrm>
          <a:noFill/>
          <a:ln/>
        </p:spPr>
        <p:txBody>
          <a:bodyPr vert="horz" lIns="91440" tIns="45720" rIns="91440" bIns="45720" rtlCol="0" anchor="ctr">
            <a:noAutofit/>
          </a:bodyPr>
          <a:lstStyle/>
          <a:p>
            <a:r>
              <a:rPr lang="de-DE" altLang="de-DE" sz="1800" i="1" dirty="0" err="1">
                <a:cs typeface="Myriad Pro"/>
              </a:rPr>
              <a:t>Vessel</a:t>
            </a:r>
            <a:r>
              <a:rPr lang="de-DE" altLang="de-DE" sz="1800" i="1" dirty="0">
                <a:cs typeface="Myriad Pro"/>
              </a:rPr>
              <a:t> </a:t>
            </a:r>
            <a:r>
              <a:rPr lang="de-DE" altLang="de-DE" sz="1800" i="1" dirty="0" err="1">
                <a:cs typeface="Myriad Pro"/>
              </a:rPr>
              <a:t>types</a:t>
            </a:r>
            <a:r>
              <a:rPr lang="de-DE" altLang="de-DE" sz="1800" i="1" dirty="0">
                <a:cs typeface="Myriad Pro"/>
              </a:rPr>
              <a:t> </a:t>
            </a:r>
            <a:r>
              <a:rPr lang="de-DE" altLang="de-DE" sz="1800" i="1" dirty="0" err="1">
                <a:cs typeface="Myriad Pro"/>
              </a:rPr>
              <a:t>involved</a:t>
            </a:r>
            <a:endParaRPr lang="de-DE" altLang="de-DE" sz="1800" i="1" dirty="0">
              <a:cs typeface="Myriad Pro"/>
            </a:endParaRPr>
          </a:p>
        </p:txBody>
      </p:sp>
      <p:pic>
        <p:nvPicPr>
          <p:cNvPr id="10" name="Bild 9" descr="Canada 09 (9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20" y="3429000"/>
            <a:ext cx="3384376" cy="2265589"/>
          </a:xfrm>
          <a:prstGeom prst="rect">
            <a:avLst/>
          </a:prstGeom>
          <a:ln>
            <a:noFill/>
          </a:ln>
          <a:effectLst>
            <a:outerShdw blurRad="292100" dist="139700" dir="2700000" algn="tl" rotWithShape="0">
              <a:srgbClr val="333333">
                <a:alpha val="65000"/>
              </a:srgbClr>
            </a:outerShdw>
          </a:effectLst>
        </p:spPr>
      </p:pic>
      <p:sp>
        <p:nvSpPr>
          <p:cNvPr id="22" name="Rectangle 31"/>
          <p:cNvSpPr>
            <a:spLocks noChangeArrowheads="1"/>
          </p:cNvSpPr>
          <p:nvPr/>
        </p:nvSpPr>
        <p:spPr bwMode="auto">
          <a:xfrm>
            <a:off x="2339752" y="5456257"/>
            <a:ext cx="12105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Fabian Ritter </a:t>
            </a:r>
            <a:endParaRPr lang="de-DE" altLang="de-DE" sz="1200" b="1" dirty="0">
              <a:solidFill>
                <a:srgbClr val="FFFFFE"/>
              </a:solidFill>
              <a:latin typeface="Myriad Pro"/>
              <a:cs typeface="Myriad Pro"/>
            </a:endParaRPr>
          </a:p>
        </p:txBody>
      </p:sp>
      <p:sp>
        <p:nvSpPr>
          <p:cNvPr id="27" name="Rectangle 31"/>
          <p:cNvSpPr>
            <a:spLocks noChangeArrowheads="1"/>
          </p:cNvSpPr>
          <p:nvPr/>
        </p:nvSpPr>
        <p:spPr bwMode="auto">
          <a:xfrm>
            <a:off x="7254780" y="4448145"/>
            <a:ext cx="12105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Fabian Ritter </a:t>
            </a:r>
            <a:endParaRPr lang="de-DE" altLang="de-DE" sz="1200" b="1" dirty="0">
              <a:solidFill>
                <a:srgbClr val="FFFFFE"/>
              </a:solidFill>
              <a:latin typeface="Myriad Pro"/>
              <a:cs typeface="Myriad Pro"/>
            </a:endParaRPr>
          </a:p>
        </p:txBody>
      </p:sp>
      <p:sp>
        <p:nvSpPr>
          <p:cNvPr id="28" name="Rectangle 31"/>
          <p:cNvSpPr>
            <a:spLocks noChangeArrowheads="1"/>
          </p:cNvSpPr>
          <p:nvPr/>
        </p:nvSpPr>
        <p:spPr bwMode="auto">
          <a:xfrm>
            <a:off x="6870060" y="3861048"/>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 Ritter / MEER e.V.</a:t>
            </a:r>
            <a:endParaRPr lang="de-DE" altLang="de-DE" sz="1200" b="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ppt_h/2"/>
                                          </p:val>
                                        </p:tav>
                                        <p:tav tm="100000">
                                          <p:val>
                                            <p:strVal val="#ppt_y"/>
                                          </p:val>
                                        </p:tav>
                                      </p:tavLst>
                                    </p:anim>
                                    <p:anim calcmode="lin" valueType="num">
                                      <p:cBhvr>
                                        <p:cTn id="16" dur="500" fill="hold"/>
                                        <p:tgtEl>
                                          <p:spTgt spid="22"/>
                                        </p:tgtEl>
                                        <p:attrNameLst>
                                          <p:attrName>ppt_w</p:attrName>
                                        </p:attrNameLst>
                                      </p:cBhvr>
                                      <p:tavLst>
                                        <p:tav tm="0">
                                          <p:val>
                                            <p:strVal val="#ppt_w"/>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3925"/>
                                        </p:tgtEl>
                                        <p:attrNameLst>
                                          <p:attrName>style.visibility</p:attrName>
                                        </p:attrNameLst>
                                      </p:cBhvr>
                                      <p:to>
                                        <p:strVal val="visible"/>
                                      </p:to>
                                    </p:set>
                                    <p:anim calcmode="lin" valueType="num">
                                      <p:cBhvr additive="base">
                                        <p:cTn id="22" dur="500" fill="hold"/>
                                        <p:tgtEl>
                                          <p:spTgt spid="123925"/>
                                        </p:tgtEl>
                                        <p:attrNameLst>
                                          <p:attrName>ppt_x</p:attrName>
                                        </p:attrNameLst>
                                      </p:cBhvr>
                                      <p:tavLst>
                                        <p:tav tm="0">
                                          <p:val>
                                            <p:strVal val="0-#ppt_w/2"/>
                                          </p:val>
                                        </p:tav>
                                        <p:tav tm="100000">
                                          <p:val>
                                            <p:strVal val="#ppt_x"/>
                                          </p:val>
                                        </p:tav>
                                      </p:tavLst>
                                    </p:anim>
                                    <p:anim calcmode="lin" valueType="num">
                                      <p:cBhvr additive="base">
                                        <p:cTn id="23" dur="500" fill="hold"/>
                                        <p:tgtEl>
                                          <p:spTgt spid="12392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7"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ppt_h/2"/>
                                          </p:val>
                                        </p:tav>
                                        <p:tav tm="100000">
                                          <p:val>
                                            <p:strVal val="#ppt_y"/>
                                          </p:val>
                                        </p:tav>
                                      </p:tavLst>
                                    </p:anim>
                                    <p:anim calcmode="lin" valueType="num">
                                      <p:cBhvr>
                                        <p:cTn id="29" dur="500" fill="hold"/>
                                        <p:tgtEl>
                                          <p:spTgt spid="24"/>
                                        </p:tgtEl>
                                        <p:attrNameLst>
                                          <p:attrName>ppt_w</p:attrName>
                                        </p:attrNameLst>
                                      </p:cBhvr>
                                      <p:tavLst>
                                        <p:tav tm="0">
                                          <p:val>
                                            <p:strVal val="#ppt_w"/>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7"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ppt_x</p:attrName>
                                        </p:attrNameLst>
                                      </p:cBhvr>
                                      <p:tavLst>
                                        <p:tav tm="0">
                                          <p:val>
                                            <p:strVal val="#ppt_x"/>
                                          </p:val>
                                        </p:tav>
                                        <p:tav tm="100000">
                                          <p:val>
                                            <p:strVal val="#ppt_x"/>
                                          </p:val>
                                        </p:tav>
                                      </p:tavLst>
                                    </p:anim>
                                    <p:anim calcmode="lin" valueType="num">
                                      <p:cBhvr>
                                        <p:cTn id="54" dur="500" fill="hold"/>
                                        <p:tgtEl>
                                          <p:spTgt spid="28"/>
                                        </p:tgtEl>
                                        <p:attrNameLst>
                                          <p:attrName>ppt_y</p:attrName>
                                        </p:attrNameLst>
                                      </p:cBhvr>
                                      <p:tavLst>
                                        <p:tav tm="0">
                                          <p:val>
                                            <p:strVal val="#ppt_y-#ppt_h/2"/>
                                          </p:val>
                                        </p:tav>
                                        <p:tav tm="100000">
                                          <p:val>
                                            <p:strVal val="#ppt_y"/>
                                          </p:val>
                                        </p:tav>
                                      </p:tavLst>
                                    </p:anim>
                                    <p:anim calcmode="lin" valueType="num">
                                      <p:cBhvr>
                                        <p:cTn id="55" dur="500" fill="hold"/>
                                        <p:tgtEl>
                                          <p:spTgt spid="28"/>
                                        </p:tgtEl>
                                        <p:attrNameLst>
                                          <p:attrName>ppt_w</p:attrName>
                                        </p:attrNameLst>
                                      </p:cBhvr>
                                      <p:tavLst>
                                        <p:tav tm="0">
                                          <p:val>
                                            <p:strVal val="#ppt_w"/>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7" presetClass="entr" presetSubtype="1"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ppt_x</p:attrName>
                                        </p:attrNameLst>
                                      </p:cBhvr>
                                      <p:tavLst>
                                        <p:tav tm="0">
                                          <p:val>
                                            <p:strVal val="#ppt_x"/>
                                          </p:val>
                                        </p:tav>
                                        <p:tav tm="100000">
                                          <p:val>
                                            <p:strVal val="#ppt_x"/>
                                          </p:val>
                                        </p:tav>
                                      </p:tavLst>
                                    </p:anim>
                                    <p:anim calcmode="lin" valueType="num">
                                      <p:cBhvr>
                                        <p:cTn id="67" dur="500" fill="hold"/>
                                        <p:tgtEl>
                                          <p:spTgt spid="27"/>
                                        </p:tgtEl>
                                        <p:attrNameLst>
                                          <p:attrName>ppt_y</p:attrName>
                                        </p:attrNameLst>
                                      </p:cBhvr>
                                      <p:tavLst>
                                        <p:tav tm="0">
                                          <p:val>
                                            <p:strVal val="#ppt_y-#ppt_h/2"/>
                                          </p:val>
                                        </p:tav>
                                        <p:tav tm="100000">
                                          <p:val>
                                            <p:strVal val="#ppt_y"/>
                                          </p:val>
                                        </p:tav>
                                      </p:tavLst>
                                    </p:anim>
                                    <p:anim calcmode="lin" valueType="num">
                                      <p:cBhvr>
                                        <p:cTn id="68" dur="500" fill="hold"/>
                                        <p:tgtEl>
                                          <p:spTgt spid="27"/>
                                        </p:tgtEl>
                                        <p:attrNameLst>
                                          <p:attrName>ppt_w</p:attrName>
                                        </p:attrNameLst>
                                      </p:cBhvr>
                                      <p:tavLst>
                                        <p:tav tm="0">
                                          <p:val>
                                            <p:strVal val="#ppt_w"/>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1+#ppt_w/2"/>
                                          </p:val>
                                        </p:tav>
                                        <p:tav tm="100000">
                                          <p:val>
                                            <p:strVal val="#ppt_x"/>
                                          </p:val>
                                        </p:tav>
                                      </p:tavLst>
                                    </p:anim>
                                    <p:anim calcmode="lin" valueType="num">
                                      <p:cBhvr additive="base">
                                        <p:cTn id="75" dur="500" fill="hold"/>
                                        <p:tgtEl>
                                          <p:spTgt spid="5"/>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7"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ppt_x</p:attrName>
                                        </p:attrNameLst>
                                      </p:cBhvr>
                                      <p:tavLst>
                                        <p:tav tm="0">
                                          <p:val>
                                            <p:strVal val="#ppt_x"/>
                                          </p:val>
                                        </p:tav>
                                        <p:tav tm="100000">
                                          <p:val>
                                            <p:strVal val="#ppt_x"/>
                                          </p:val>
                                        </p:tav>
                                      </p:tavLst>
                                    </p:anim>
                                    <p:anim calcmode="lin" valueType="num">
                                      <p:cBhvr>
                                        <p:cTn id="80" dur="500" fill="hold"/>
                                        <p:tgtEl>
                                          <p:spTgt spid="19"/>
                                        </p:tgtEl>
                                        <p:attrNameLst>
                                          <p:attrName>ppt_y</p:attrName>
                                        </p:attrNameLst>
                                      </p:cBhvr>
                                      <p:tavLst>
                                        <p:tav tm="0">
                                          <p:val>
                                            <p:strVal val="#ppt_y-#ppt_h/2"/>
                                          </p:val>
                                        </p:tav>
                                        <p:tav tm="100000">
                                          <p:val>
                                            <p:strVal val="#ppt_y"/>
                                          </p:val>
                                        </p:tav>
                                      </p:tavLst>
                                    </p:anim>
                                    <p:anim calcmode="lin" valueType="num">
                                      <p:cBhvr>
                                        <p:cTn id="81" dur="500" fill="hold"/>
                                        <p:tgtEl>
                                          <p:spTgt spid="19"/>
                                        </p:tgtEl>
                                        <p:attrNameLst>
                                          <p:attrName>ppt_w</p:attrName>
                                        </p:attrNameLst>
                                      </p:cBhvr>
                                      <p:tavLst>
                                        <p:tav tm="0">
                                          <p:val>
                                            <p:strVal val="#ppt_w"/>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5" grpId="0" autoUpdateAnimBg="0"/>
      <p:bldP spid="19" grpId="0" autoUpdateAnimBg="0"/>
      <p:bldP spid="24" grpId="0" autoUpdateAnimBg="0"/>
      <p:bldP spid="22" grpId="0" autoUpdateAnimBg="0"/>
      <p:bldP spid="27" grpId="0" autoUpdateAnimBg="0"/>
      <p:bldP spid="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Bild 4" descr="GlattwalSüdAfrika_ArianesBekannte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340768"/>
            <a:ext cx="4890120" cy="3260080"/>
          </a:xfrm>
          <a:prstGeom prst="rect">
            <a:avLst/>
          </a:prstGeom>
          <a:ln>
            <a:noFill/>
          </a:ln>
          <a:effectLst>
            <a:outerShdw blurRad="292100" dist="139700" dir="2700000" algn="tl" rotWithShape="0">
              <a:srgbClr val="333333">
                <a:alpha val="65000"/>
              </a:srgbClr>
            </a:outerShdw>
          </a:effectLst>
        </p:spPr>
      </p:pic>
      <p:sp>
        <p:nvSpPr>
          <p:cNvPr id="124957" name="Rectangle 29"/>
          <p:cNvSpPr>
            <a:spLocks noChangeArrowheads="1"/>
          </p:cNvSpPr>
          <p:nvPr/>
        </p:nvSpPr>
        <p:spPr bwMode="auto">
          <a:xfrm>
            <a:off x="977841" y="4293096"/>
            <a:ext cx="13619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Walter </a:t>
            </a:r>
            <a:r>
              <a:rPr lang="de-DE" altLang="de-DE" sz="1200" b="1" dirty="0" err="1">
                <a:solidFill>
                  <a:srgbClr val="FFFFFE"/>
                </a:solidFill>
                <a:latin typeface="Myriad Pro"/>
                <a:cs typeface="Myriad Pro"/>
              </a:rPr>
              <a:t>Iwersen</a:t>
            </a:r>
            <a:endParaRPr lang="de-DE" altLang="de-DE" sz="1200" b="1" dirty="0">
              <a:solidFill>
                <a:srgbClr val="FFFFFE"/>
              </a:solidFill>
              <a:latin typeface="Myriad Pro"/>
              <a:cs typeface="Myriad Pro"/>
            </a:endParaRPr>
          </a:p>
        </p:txBody>
      </p:sp>
      <p:pic>
        <p:nvPicPr>
          <p:cNvPr id="3" name="Bild 2" descr="AA2012 (119)_klei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1700808"/>
            <a:ext cx="6624736" cy="2985548"/>
          </a:xfrm>
          <a:prstGeom prst="rect">
            <a:avLst/>
          </a:prstGeom>
          <a:ln>
            <a:noFill/>
          </a:ln>
          <a:effectLst>
            <a:outerShdw blurRad="292100" dist="139700" dir="2700000" algn="tl" rotWithShape="0">
              <a:srgbClr val="333333">
                <a:alpha val="65000"/>
              </a:srgbClr>
            </a:outerShdw>
          </a:effectLst>
        </p:spPr>
      </p:pic>
      <p:sp>
        <p:nvSpPr>
          <p:cNvPr id="19"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24933" name="Rectangle 5"/>
          <p:cNvSpPr>
            <a:spLocks noChangeArrowheads="1"/>
          </p:cNvSpPr>
          <p:nvPr/>
        </p:nvSpPr>
        <p:spPr bwMode="auto">
          <a:xfrm>
            <a:off x="304800" y="811560"/>
            <a:ext cx="20349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dirty="0" smtClean="0">
                <a:solidFill>
                  <a:srgbClr val="FFFFFE"/>
                </a:solidFill>
                <a:latin typeface="Myriad Pro"/>
                <a:cs typeface="Myriad Pro"/>
              </a:rPr>
              <a:t>Large </a:t>
            </a:r>
            <a:r>
              <a:rPr lang="de-DE" altLang="de-DE" sz="2000" dirty="0" err="1">
                <a:solidFill>
                  <a:srgbClr val="FFFFFE"/>
                </a:solidFill>
                <a:latin typeface="Myriad Pro"/>
                <a:cs typeface="Myriad Pro"/>
              </a:rPr>
              <a:t>whales</a:t>
            </a:r>
            <a:endParaRPr lang="de-DE" altLang="de-DE" sz="2000" dirty="0">
              <a:solidFill>
                <a:srgbClr val="FFFFFE"/>
              </a:solidFill>
              <a:latin typeface="Myriad Pro"/>
              <a:cs typeface="Myriad Pro"/>
            </a:endParaRPr>
          </a:p>
        </p:txBody>
      </p:sp>
      <p:sp>
        <p:nvSpPr>
          <p:cNvPr id="124934" name="Rectangle 6"/>
          <p:cNvSpPr>
            <a:spLocks noGrp="1" noChangeArrowheads="1"/>
          </p:cNvSpPr>
          <p:nvPr>
            <p:ph type="title"/>
          </p:nvPr>
        </p:nvSpPr>
        <p:spPr>
          <a:xfrm>
            <a:off x="1691680" y="171872"/>
            <a:ext cx="5715000" cy="304800"/>
          </a:xfrm>
          <a:noFill/>
          <a:ln/>
        </p:spPr>
        <p:txBody>
          <a:bodyPr vert="horz" lIns="91440" tIns="45720" rIns="91440" bIns="45720" rtlCol="0" anchor="ctr">
            <a:noAutofit/>
          </a:bodyPr>
          <a:lstStyle/>
          <a:p>
            <a:r>
              <a:rPr lang="de-DE" altLang="de-DE" sz="1800" i="1" dirty="0" err="1">
                <a:cs typeface="Myriad Pro"/>
              </a:rPr>
              <a:t>Species</a:t>
            </a:r>
            <a:r>
              <a:rPr lang="de-DE" altLang="de-DE" sz="1800" i="1" dirty="0">
                <a:cs typeface="Myriad Pro"/>
              </a:rPr>
              <a:t> </a:t>
            </a:r>
            <a:r>
              <a:rPr lang="de-DE" altLang="de-DE" sz="1800" i="1" dirty="0" err="1">
                <a:cs typeface="Myriad Pro"/>
              </a:rPr>
              <a:t>involved</a:t>
            </a:r>
            <a:r>
              <a:rPr lang="de-DE" altLang="de-DE" sz="1800" i="1" dirty="0">
                <a:cs typeface="Myriad Pro"/>
              </a:rPr>
              <a:t>  </a:t>
            </a:r>
          </a:p>
        </p:txBody>
      </p:sp>
      <p:pic>
        <p:nvPicPr>
          <p:cNvPr id="124944" name="Picture 16" descr="D:\BILDER FABIAN\A-Digicam\Alaska\Dia-Scans\Image64_klein.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3608" y="1916832"/>
            <a:ext cx="5247143"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angle 5"/>
          <p:cNvSpPr>
            <a:spLocks noChangeArrowheads="1"/>
          </p:cNvSpPr>
          <p:nvPr/>
        </p:nvSpPr>
        <p:spPr bwMode="auto">
          <a:xfrm>
            <a:off x="6804248" y="836712"/>
            <a:ext cx="21602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dirty="0" smtClean="0">
                <a:solidFill>
                  <a:srgbClr val="FFFFFE"/>
                </a:solidFill>
                <a:latin typeface="Myriad Pro"/>
                <a:cs typeface="Myriad Pro"/>
              </a:rPr>
              <a:t>Small </a:t>
            </a:r>
            <a:r>
              <a:rPr lang="de-DE" altLang="de-DE" sz="2000" dirty="0" err="1" smtClean="0">
                <a:solidFill>
                  <a:srgbClr val="FFFFFE"/>
                </a:solidFill>
                <a:latin typeface="Myriad Pro"/>
                <a:cs typeface="Myriad Pro"/>
              </a:rPr>
              <a:t>cetaceans</a:t>
            </a:r>
            <a:endParaRPr lang="de-DE" altLang="de-DE" sz="2000" dirty="0">
              <a:solidFill>
                <a:srgbClr val="FFFFFE"/>
              </a:solidFill>
              <a:latin typeface="Myriad Pro"/>
              <a:cs typeface="Myriad Pro"/>
            </a:endParaRPr>
          </a:p>
        </p:txBody>
      </p:sp>
      <p:pic>
        <p:nvPicPr>
          <p:cNvPr id="21" name="Bild 20" descr="IWC logo White Background High Res No tex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Bild 21" descr="1Meerlogo_rgb-klein.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Bild 3" descr="SpermUW.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3648" y="2060848"/>
            <a:ext cx="6048672" cy="3881501"/>
          </a:xfrm>
          <a:prstGeom prst="rect">
            <a:avLst/>
          </a:prstGeom>
          <a:ln>
            <a:noFill/>
          </a:ln>
          <a:effectLst>
            <a:outerShdw blurRad="292100" dist="139700" dir="2700000" algn="tl" rotWithShape="0">
              <a:srgbClr val="333333">
                <a:alpha val="65000"/>
              </a:srgbClr>
            </a:outerShdw>
          </a:effectLst>
        </p:spPr>
      </p:pic>
      <p:pic>
        <p:nvPicPr>
          <p:cNvPr id="14" name="Picture 13" descr="D:\BILDER MEER\MEERIS\Samyo\für fabian\injuries\2007.05.06 fleckis 05_ausschnitt.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07473" y="1412776"/>
            <a:ext cx="4296975"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9"/>
          <p:cNvSpPr>
            <a:spLocks noChangeArrowheads="1"/>
          </p:cNvSpPr>
          <p:nvPr/>
        </p:nvSpPr>
        <p:spPr bwMode="auto">
          <a:xfrm>
            <a:off x="5795206" y="5805264"/>
            <a:ext cx="18517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FFFFFE"/>
                </a:solidFill>
                <a:latin typeface="Myriad Pro"/>
                <a:cs typeface="Myriad Pro"/>
              </a:rPr>
              <a:t>©  </a:t>
            </a:r>
            <a:r>
              <a:rPr lang="de-DE" altLang="de-DE" sz="1200" dirty="0" err="1" smtClean="0">
                <a:solidFill>
                  <a:srgbClr val="FFFFFE"/>
                </a:solidFill>
                <a:latin typeface="Myriad Pro"/>
                <a:cs typeface="Myriad Pro"/>
              </a:rPr>
              <a:t>Samyo</a:t>
            </a:r>
            <a:r>
              <a:rPr lang="de-DE" altLang="de-DE" sz="1200" dirty="0" smtClean="0">
                <a:solidFill>
                  <a:srgbClr val="FFFFFE"/>
                </a:solidFill>
                <a:latin typeface="Myriad Pro"/>
                <a:cs typeface="Myriad Pro"/>
              </a:rPr>
              <a:t> Jürgen </a:t>
            </a:r>
            <a:r>
              <a:rPr lang="de-DE" altLang="de-DE" sz="1200" dirty="0" err="1" smtClean="0">
                <a:solidFill>
                  <a:srgbClr val="FFFFFE"/>
                </a:solidFill>
                <a:latin typeface="Myriad Pro"/>
                <a:cs typeface="Myriad Pro"/>
              </a:rPr>
              <a:t>Hoheisel</a:t>
            </a:r>
            <a:endParaRPr lang="de-DE" altLang="de-DE" sz="1200" dirty="0">
              <a:solidFill>
                <a:srgbClr val="FFFFFE"/>
              </a:solidFill>
              <a:latin typeface="Myriad Pro"/>
              <a:cs typeface="Myriad Pro"/>
            </a:endParaRPr>
          </a:p>
        </p:txBody>
      </p:sp>
      <p:sp>
        <p:nvSpPr>
          <p:cNvPr id="25"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solidFill>
                  <a:srgbClr val="660033"/>
                </a:solidFill>
                <a:latin typeface="Myriad Pro"/>
                <a:cs typeface="Myriad Pro"/>
              </a:rPr>
              <a:t>Introduction</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Base</a:t>
            </a:r>
            <a:endParaRPr lang="de-DE" altLang="de-DE" sz="1400" i="1" dirty="0">
              <a:solidFill>
                <a:srgbClr val="FFFFFE"/>
              </a:solidFill>
              <a:latin typeface="Myriad Pro"/>
              <a:cs typeface="Myriad Pro"/>
            </a:endParaRPr>
          </a:p>
        </p:txBody>
      </p:sp>
      <p:pic>
        <p:nvPicPr>
          <p:cNvPr id="2" name="Bild 1" descr="Bildschirmfoto 2015-03-09 um 13.39.23.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98540" y="1628800"/>
            <a:ext cx="4792362" cy="2592288"/>
          </a:xfrm>
          <a:prstGeom prst="rect">
            <a:avLst/>
          </a:prstGeom>
        </p:spPr>
      </p:pic>
      <p:pic>
        <p:nvPicPr>
          <p:cNvPr id="17" name="Picture 16" descr="D:\MEER\COLLISIONS\Bilder_Collisions\Cetaceen\Kanaren_Cetaceen\IMG0009_Ausschnitt.jpg"/>
          <p:cNvPicPr>
            <a:picLocks noChangeAspect="1" noChangeArrowheads="1"/>
          </p:cNvPicPr>
          <p:nvPr/>
        </p:nvPicPr>
        <p:blipFill>
          <a:blip r:embed="rId11" cstate="screen">
            <a:extLst>
              <a:ext uri="{BEBA8EAE-BF5A-486C-A8C5-ECC9F3942E4B}">
                <a14:imgProps xmlns:a14="http://schemas.microsoft.com/office/drawing/2010/main">
                  <a14:imgLayer r:embed="rId12">
                    <a14:imgEffect>
                      <a14:saturation sat="96000"/>
                    </a14:imgEffect>
                    <a14:imgEffect>
                      <a14:brightnessContrast bright="-26000" contrast="33000"/>
                    </a14:imgEffect>
                  </a14:imgLayer>
                </a14:imgProps>
              </a:ext>
              <a:ext uri="{28A0092B-C50C-407E-A947-70E740481C1C}">
                <a14:useLocalDpi xmlns:a14="http://schemas.microsoft.com/office/drawing/2010/main"/>
              </a:ext>
            </a:extLst>
          </a:blip>
          <a:srcRect/>
          <a:stretch>
            <a:fillRect/>
          </a:stretch>
        </p:blipFill>
        <p:spPr bwMode="auto">
          <a:xfrm>
            <a:off x="2915816" y="2060848"/>
            <a:ext cx="5218417"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MEER\COLLISIONS\Bilder_Collisions\Cetaceen\Kanaren_Cetaceen\2007.09.13,14 pilot u.streifend. 004.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835696" y="2564904"/>
            <a:ext cx="5977644" cy="3515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D:\MEER\COLLISIONS\Bilder_Collisions\Schiffe\human.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131840" y="1628800"/>
            <a:ext cx="2982734" cy="4194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5" descr="Bildschirmfoto 2015-03-12 um 12.12.03.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20843632">
            <a:off x="1146490" y="2099026"/>
            <a:ext cx="6072801" cy="3154009"/>
          </a:xfrm>
          <a:prstGeom prst="rect">
            <a:avLst/>
          </a:prstGeom>
          <a:ln>
            <a:noFill/>
          </a:ln>
          <a:effectLst>
            <a:outerShdw blurRad="292100" dist="139700" dir="2700000" algn="tl" rotWithShape="0">
              <a:srgbClr val="333333">
                <a:alpha val="65000"/>
              </a:srgbClr>
            </a:outerShdw>
          </a:effectLst>
        </p:spPr>
      </p:pic>
      <p:sp>
        <p:nvSpPr>
          <p:cNvPr id="24" name="Rectangle 31"/>
          <p:cNvSpPr>
            <a:spLocks noChangeArrowheads="1"/>
          </p:cNvSpPr>
          <p:nvPr/>
        </p:nvSpPr>
        <p:spPr bwMode="auto">
          <a:xfrm rot="16200000">
            <a:off x="7100386" y="3736561"/>
            <a:ext cx="3429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err="1" smtClean="0">
                <a:solidFill>
                  <a:srgbClr val="FFFFFE"/>
                </a:solidFill>
                <a:latin typeface="Myriad Pro"/>
                <a:cs typeface="Myriad Pro"/>
              </a:rPr>
              <a:t>Cetacean</a:t>
            </a:r>
            <a:r>
              <a:rPr lang="de-DE" altLang="de-DE" sz="1200" dirty="0" smtClean="0">
                <a:solidFill>
                  <a:srgbClr val="FFFFFE"/>
                </a:solidFill>
                <a:latin typeface="Myriad Pro"/>
                <a:cs typeface="Myriad Pro"/>
              </a:rPr>
              <a:t> </a:t>
            </a:r>
            <a:r>
              <a:rPr lang="de-DE" altLang="de-DE" sz="1200" dirty="0" err="1" smtClean="0">
                <a:solidFill>
                  <a:srgbClr val="FFFFFE"/>
                </a:solidFill>
                <a:latin typeface="Myriad Pro"/>
                <a:cs typeface="Myriad Pro"/>
              </a:rPr>
              <a:t>images</a:t>
            </a:r>
            <a:r>
              <a:rPr lang="de-DE" altLang="de-DE" sz="1200" dirty="0" smtClean="0">
                <a:solidFill>
                  <a:srgbClr val="FFFFFE"/>
                </a:solidFill>
                <a:latin typeface="Myriad Pro"/>
                <a:cs typeface="Myriad Pro"/>
              </a:rPr>
              <a:t> (</a:t>
            </a:r>
            <a:r>
              <a:rPr lang="de-DE" altLang="de-DE" sz="1200" dirty="0" err="1" smtClean="0">
                <a:solidFill>
                  <a:srgbClr val="FFFFFE"/>
                </a:solidFill>
                <a:latin typeface="Myriad Pro"/>
                <a:cs typeface="Myriad Pro"/>
              </a:rPr>
              <a:t>except</a:t>
            </a:r>
            <a:r>
              <a:rPr lang="de-DE" altLang="de-DE" sz="1200" dirty="0" smtClean="0">
                <a:solidFill>
                  <a:srgbClr val="FFFFFE"/>
                </a:solidFill>
                <a:latin typeface="Myriad Pro"/>
                <a:cs typeface="Myriad Pro"/>
              </a:rPr>
              <a:t> </a:t>
            </a:r>
            <a:r>
              <a:rPr lang="de-DE" altLang="de-DE" sz="1200" dirty="0" err="1" smtClean="0">
                <a:solidFill>
                  <a:srgbClr val="FFFFFE"/>
                </a:solidFill>
                <a:latin typeface="Myriad Pro"/>
                <a:cs typeface="Myriad Pro"/>
              </a:rPr>
              <a:t>right</a:t>
            </a:r>
            <a:r>
              <a:rPr lang="de-DE" altLang="de-DE" sz="1200" dirty="0" smtClean="0">
                <a:solidFill>
                  <a:srgbClr val="FFFFFE"/>
                </a:solidFill>
                <a:latin typeface="Myriad Pro"/>
                <a:cs typeface="Myriad Pro"/>
              </a:rPr>
              <a:t> </a:t>
            </a:r>
            <a:r>
              <a:rPr lang="de-DE" altLang="de-DE" sz="1200" dirty="0" err="1" smtClean="0">
                <a:solidFill>
                  <a:srgbClr val="FFFFFE"/>
                </a:solidFill>
                <a:latin typeface="Myriad Pro"/>
                <a:cs typeface="Myriad Pro"/>
              </a:rPr>
              <a:t>whale</a:t>
            </a:r>
            <a:r>
              <a:rPr lang="de-DE" altLang="de-DE" sz="1200" dirty="0" smtClean="0">
                <a:solidFill>
                  <a:srgbClr val="FFFFFE"/>
                </a:solidFill>
                <a:latin typeface="Myriad Pro"/>
                <a:cs typeface="Myriad Pro"/>
              </a:rPr>
              <a:t>): © MEER e.V.</a:t>
            </a:r>
            <a:endParaRPr lang="de-DE" altLang="de-DE" sz="1200"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24957"/>
                                        </p:tgtEl>
                                        <p:attrNameLst>
                                          <p:attrName>style.visibility</p:attrName>
                                        </p:attrNameLst>
                                      </p:cBhvr>
                                      <p:to>
                                        <p:strVal val="visible"/>
                                      </p:to>
                                    </p:set>
                                    <p:anim calcmode="lin" valueType="num">
                                      <p:cBhvr>
                                        <p:cTn id="7" dur="500" fill="hold"/>
                                        <p:tgtEl>
                                          <p:spTgt spid="124957"/>
                                        </p:tgtEl>
                                        <p:attrNameLst>
                                          <p:attrName>ppt_x</p:attrName>
                                        </p:attrNameLst>
                                      </p:cBhvr>
                                      <p:tavLst>
                                        <p:tav tm="0">
                                          <p:val>
                                            <p:strVal val="#ppt_x"/>
                                          </p:val>
                                        </p:tav>
                                        <p:tav tm="100000">
                                          <p:val>
                                            <p:strVal val="#ppt_x"/>
                                          </p:val>
                                        </p:tav>
                                      </p:tavLst>
                                    </p:anim>
                                    <p:anim calcmode="lin" valueType="num">
                                      <p:cBhvr>
                                        <p:cTn id="8" dur="500" fill="hold"/>
                                        <p:tgtEl>
                                          <p:spTgt spid="124957"/>
                                        </p:tgtEl>
                                        <p:attrNameLst>
                                          <p:attrName>ppt_y</p:attrName>
                                        </p:attrNameLst>
                                      </p:cBhvr>
                                      <p:tavLst>
                                        <p:tav tm="0">
                                          <p:val>
                                            <p:strVal val="#ppt_y-#ppt_h/2"/>
                                          </p:val>
                                        </p:tav>
                                        <p:tav tm="100000">
                                          <p:val>
                                            <p:strVal val="#ppt_y"/>
                                          </p:val>
                                        </p:tav>
                                      </p:tavLst>
                                    </p:anim>
                                    <p:anim calcmode="lin" valueType="num">
                                      <p:cBhvr>
                                        <p:cTn id="9" dur="500" fill="hold"/>
                                        <p:tgtEl>
                                          <p:spTgt spid="124957"/>
                                        </p:tgtEl>
                                        <p:attrNameLst>
                                          <p:attrName>ppt_w</p:attrName>
                                        </p:attrNameLst>
                                      </p:cBhvr>
                                      <p:tavLst>
                                        <p:tav tm="0">
                                          <p:val>
                                            <p:strVal val="#ppt_w"/>
                                          </p:val>
                                        </p:tav>
                                        <p:tav tm="100000">
                                          <p:val>
                                            <p:strVal val="#ppt_w"/>
                                          </p:val>
                                        </p:tav>
                                      </p:tavLst>
                                    </p:anim>
                                    <p:anim calcmode="lin" valueType="num">
                                      <p:cBhvr>
                                        <p:cTn id="10" dur="500" fill="hold"/>
                                        <p:tgtEl>
                                          <p:spTgt spid="12495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4944"/>
                                        </p:tgtEl>
                                        <p:attrNameLst>
                                          <p:attrName>style.visibility</p:attrName>
                                        </p:attrNameLst>
                                      </p:cBhvr>
                                      <p:to>
                                        <p:strVal val="visible"/>
                                      </p:to>
                                    </p:set>
                                    <p:anim calcmode="lin" valueType="num">
                                      <p:cBhvr additive="base">
                                        <p:cTn id="21" dur="500" fill="hold"/>
                                        <p:tgtEl>
                                          <p:spTgt spid="124944"/>
                                        </p:tgtEl>
                                        <p:attrNameLst>
                                          <p:attrName>ppt_x</p:attrName>
                                        </p:attrNameLst>
                                      </p:cBhvr>
                                      <p:tavLst>
                                        <p:tav tm="0">
                                          <p:val>
                                            <p:strVal val="1+#ppt_w/2"/>
                                          </p:val>
                                        </p:tav>
                                        <p:tav tm="100000">
                                          <p:val>
                                            <p:strVal val="#ppt_x"/>
                                          </p:val>
                                        </p:tav>
                                      </p:tavLst>
                                    </p:anim>
                                    <p:anim calcmode="lin" valueType="num">
                                      <p:cBhvr additive="base">
                                        <p:cTn id="22" dur="500" fill="hold"/>
                                        <p:tgtEl>
                                          <p:spTgt spid="12494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7"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ppt_h/2"/>
                                          </p:val>
                                        </p:tav>
                                        <p:tav tm="100000">
                                          <p:val>
                                            <p:strVal val="#ppt_y"/>
                                          </p:val>
                                        </p:tav>
                                      </p:tavLst>
                                    </p:anim>
                                    <p:anim calcmode="lin" valueType="num">
                                      <p:cBhvr>
                                        <p:cTn id="34" dur="500" fill="hold"/>
                                        <p:tgtEl>
                                          <p:spTgt spid="24"/>
                                        </p:tgtEl>
                                        <p:attrNameLst>
                                          <p:attrName>ppt_w</p:attrName>
                                        </p:attrNameLst>
                                      </p:cBhvr>
                                      <p:tavLst>
                                        <p:tav tm="0">
                                          <p:val>
                                            <p:strVal val="#ppt_w"/>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1+#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17" presetClass="entr" presetSubtype="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ppt_x</p:attrName>
                                        </p:attrNameLst>
                                      </p:cBhvr>
                                      <p:tavLst>
                                        <p:tav tm="0">
                                          <p:val>
                                            <p:strVal val="#ppt_x"/>
                                          </p:val>
                                        </p:tav>
                                        <p:tav tm="100000">
                                          <p:val>
                                            <p:strVal val="#ppt_x"/>
                                          </p:val>
                                        </p:tav>
                                      </p:tavLst>
                                    </p:anim>
                                    <p:anim calcmode="lin" valueType="num">
                                      <p:cBhvr>
                                        <p:cTn id="64" dur="500" fill="hold"/>
                                        <p:tgtEl>
                                          <p:spTgt spid="23"/>
                                        </p:tgtEl>
                                        <p:attrNameLst>
                                          <p:attrName>ppt_y</p:attrName>
                                        </p:attrNameLst>
                                      </p:cBhvr>
                                      <p:tavLst>
                                        <p:tav tm="0">
                                          <p:val>
                                            <p:strVal val="#ppt_y-#ppt_h/2"/>
                                          </p:val>
                                        </p:tav>
                                        <p:tav tm="100000">
                                          <p:val>
                                            <p:strVal val="#ppt_y"/>
                                          </p:val>
                                        </p:tav>
                                      </p:tavLst>
                                    </p:anim>
                                    <p:anim calcmode="lin" valueType="num">
                                      <p:cBhvr>
                                        <p:cTn id="65" dur="500" fill="hold"/>
                                        <p:tgtEl>
                                          <p:spTgt spid="23"/>
                                        </p:tgtEl>
                                        <p:attrNameLst>
                                          <p:attrName>ppt_w</p:attrName>
                                        </p:attrNameLst>
                                      </p:cBhvr>
                                      <p:tavLst>
                                        <p:tav tm="0">
                                          <p:val>
                                            <p:strVal val="#ppt_w"/>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ppt_x</p:attrName>
                                        </p:attrNameLst>
                                      </p:cBhvr>
                                      <p:tavLst>
                                        <p:tav tm="0">
                                          <p:val>
                                            <p:strVal val="#ppt_x"/>
                                          </p:val>
                                        </p:tav>
                                        <p:tav tm="100000">
                                          <p:val>
                                            <p:strVal val="#ppt_x"/>
                                          </p:val>
                                        </p:tav>
                                      </p:tavLst>
                                    </p:anim>
                                    <p:anim calcmode="lin" valueType="num">
                                      <p:cBhvr>
                                        <p:cTn id="72" dur="500" fill="hold"/>
                                        <p:tgtEl>
                                          <p:spTgt spid="18"/>
                                        </p:tgtEl>
                                        <p:attrNameLst>
                                          <p:attrName>ppt_y</p:attrName>
                                        </p:attrNameLst>
                                      </p:cBhvr>
                                      <p:tavLst>
                                        <p:tav tm="0">
                                          <p:val>
                                            <p:strVal val="#ppt_y-#ppt_h/2"/>
                                          </p:val>
                                        </p:tav>
                                        <p:tav tm="100000">
                                          <p:val>
                                            <p:strVal val="#ppt_y"/>
                                          </p:val>
                                        </p:tav>
                                      </p:tavLst>
                                    </p:anim>
                                    <p:anim calcmode="lin" valueType="num">
                                      <p:cBhvr>
                                        <p:cTn id="73" dur="500" fill="hold"/>
                                        <p:tgtEl>
                                          <p:spTgt spid="18"/>
                                        </p:tgtEl>
                                        <p:attrNameLst>
                                          <p:attrName>ppt_w</p:attrName>
                                        </p:attrNameLst>
                                      </p:cBhvr>
                                      <p:tavLst>
                                        <p:tav tm="0">
                                          <p:val>
                                            <p:strVal val="#ppt_w"/>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7" grpId="0" autoUpdateAnimBg="0"/>
      <p:bldP spid="23" grpId="0" autoUpdateAnimBg="0"/>
      <p:bldP spid="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11088"/>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28005" name="Rectangle 5"/>
          <p:cNvSpPr>
            <a:spLocks noChangeArrowheads="1"/>
          </p:cNvSpPr>
          <p:nvPr/>
        </p:nvSpPr>
        <p:spPr bwMode="auto">
          <a:xfrm>
            <a:off x="395536" y="836712"/>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dirty="0" err="1">
                <a:solidFill>
                  <a:srgbClr val="FFFFFE"/>
                </a:solidFill>
                <a:latin typeface="Myriad Pro"/>
                <a:cs typeface="Myriad Pro"/>
              </a:rPr>
              <a:t>Why</a:t>
            </a:r>
            <a:r>
              <a:rPr lang="de-DE" altLang="de-DE" sz="2000" dirty="0">
                <a:solidFill>
                  <a:srgbClr val="FFFFFE"/>
                </a:solidFill>
                <a:latin typeface="Myriad Pro"/>
                <a:cs typeface="Myriad Pro"/>
              </a:rPr>
              <a:t> do </a:t>
            </a:r>
            <a:r>
              <a:rPr lang="de-DE" altLang="de-DE" sz="2000" dirty="0" err="1">
                <a:solidFill>
                  <a:srgbClr val="FFFFFE"/>
                </a:solidFill>
                <a:latin typeface="Myriad Pro"/>
                <a:cs typeface="Myriad Pro"/>
              </a:rPr>
              <a:t>collisions</a:t>
            </a:r>
            <a:r>
              <a:rPr lang="de-DE" altLang="de-DE" sz="2000" dirty="0">
                <a:solidFill>
                  <a:srgbClr val="FFFFFE"/>
                </a:solidFill>
                <a:latin typeface="Myriad Pro"/>
                <a:cs typeface="Myriad Pro"/>
              </a:rPr>
              <a:t> </a:t>
            </a:r>
            <a:r>
              <a:rPr lang="de-DE" altLang="de-DE" sz="2000" dirty="0" err="1">
                <a:solidFill>
                  <a:srgbClr val="FFFFFE"/>
                </a:solidFill>
                <a:latin typeface="Myriad Pro"/>
                <a:cs typeface="Myriad Pro"/>
              </a:rPr>
              <a:t>occur</a:t>
            </a:r>
            <a:r>
              <a:rPr lang="de-DE" altLang="de-DE" sz="2000" dirty="0">
                <a:solidFill>
                  <a:srgbClr val="FFFFFE"/>
                </a:solidFill>
                <a:latin typeface="Myriad Pro"/>
                <a:cs typeface="Myriad Pro"/>
              </a:rPr>
              <a:t>?</a:t>
            </a:r>
          </a:p>
        </p:txBody>
      </p:sp>
      <p:sp>
        <p:nvSpPr>
          <p:cNvPr id="128006" name="Rectangle 6"/>
          <p:cNvSpPr>
            <a:spLocks noGrp="1" noChangeArrowheads="1"/>
          </p:cNvSpPr>
          <p:nvPr>
            <p:ph type="title"/>
          </p:nvPr>
        </p:nvSpPr>
        <p:spPr>
          <a:xfrm>
            <a:off x="1547664" y="116632"/>
            <a:ext cx="5715000" cy="304800"/>
          </a:xfrm>
          <a:noFill/>
          <a:ln/>
        </p:spPr>
        <p:txBody>
          <a:bodyPr vert="horz" lIns="91440" tIns="45720" rIns="91440" bIns="45720" rtlCol="0" anchor="ctr">
            <a:noAutofit/>
          </a:bodyPr>
          <a:lstStyle/>
          <a:p>
            <a:r>
              <a:rPr lang="de-DE" altLang="de-DE" sz="1800" i="1" dirty="0" err="1">
                <a:cs typeface="Myriad Pro"/>
              </a:rPr>
              <a:t>Knowledge</a:t>
            </a:r>
            <a:r>
              <a:rPr lang="de-DE" altLang="de-DE" sz="1800" i="1" dirty="0">
                <a:cs typeface="Myriad Pro"/>
              </a:rPr>
              <a:t> ( &amp; </a:t>
            </a:r>
            <a:r>
              <a:rPr lang="de-DE" altLang="de-DE" sz="1800" i="1" dirty="0" err="1">
                <a:cs typeface="Myriad Pro"/>
              </a:rPr>
              <a:t>gaps</a:t>
            </a:r>
            <a:r>
              <a:rPr lang="de-DE" altLang="de-DE" sz="1800" i="1" dirty="0">
                <a:cs typeface="Myriad Pro"/>
              </a:rPr>
              <a:t> ) </a:t>
            </a:r>
          </a:p>
        </p:txBody>
      </p:sp>
      <p:sp>
        <p:nvSpPr>
          <p:cNvPr id="128012" name="Text Box 12"/>
          <p:cNvSpPr txBox="1">
            <a:spLocks noChangeArrowheads="1"/>
          </p:cNvSpPr>
          <p:nvPr/>
        </p:nvSpPr>
        <p:spPr bwMode="auto">
          <a:xfrm>
            <a:off x="297160" y="1412776"/>
            <a:ext cx="5715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u="sng" dirty="0">
                <a:solidFill>
                  <a:srgbClr val="FFFFFE"/>
                </a:solidFill>
                <a:effectLst>
                  <a:outerShdw blurRad="38100" dist="38100" dir="2700000" algn="tl">
                    <a:srgbClr val="C0C0C0"/>
                  </a:outerShdw>
                </a:effectLst>
                <a:latin typeface="Myriad Pro"/>
                <a:cs typeface="Myriad Pro"/>
              </a:rPr>
              <a:t>BEHAVIOUR OF CETACEANS</a:t>
            </a:r>
          </a:p>
          <a:p>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How</a:t>
            </a:r>
            <a:r>
              <a:rPr lang="de-DE" altLang="de-DE" sz="1600" i="1" dirty="0">
                <a:solidFill>
                  <a:srgbClr val="FFFFFE"/>
                </a:solidFill>
                <a:effectLst>
                  <a:outerShdw blurRad="38100" dist="38100" dir="2700000" algn="tl">
                    <a:srgbClr val="C0C0C0"/>
                  </a:outerShdw>
                </a:effectLst>
                <a:latin typeface="Myriad Pro"/>
                <a:cs typeface="Myriad Pro"/>
              </a:rPr>
              <a:t> do </a:t>
            </a:r>
            <a:r>
              <a:rPr lang="de-DE" altLang="de-DE" sz="1600" i="1" dirty="0" err="1">
                <a:solidFill>
                  <a:srgbClr val="FFFFFE"/>
                </a:solidFill>
                <a:effectLst>
                  <a:outerShdw blurRad="38100" dist="38100" dir="2700000" algn="tl">
                    <a:srgbClr val="C0C0C0"/>
                  </a:outerShdw>
                </a:effectLst>
                <a:latin typeface="Myriad Pro"/>
                <a:cs typeface="Myriad Pro"/>
              </a:rPr>
              <a:t>whales</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react</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Or</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why</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don‘t</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they</a:t>
            </a:r>
            <a:r>
              <a:rPr lang="de-DE" altLang="de-DE" sz="1600" i="1" dirty="0">
                <a:solidFill>
                  <a:srgbClr val="FFFFFE"/>
                </a:solidFill>
                <a:effectLst>
                  <a:outerShdw blurRad="38100" dist="38100" dir="2700000" algn="tl">
                    <a:srgbClr val="C0C0C0"/>
                  </a:outerShdw>
                </a:effectLst>
                <a:latin typeface="Myriad Pro"/>
                <a:cs typeface="Myriad Pro"/>
              </a:rPr>
              <a:t> </a:t>
            </a:r>
            <a:r>
              <a:rPr lang="de-DE" altLang="de-DE" sz="1600" i="1" dirty="0" err="1">
                <a:solidFill>
                  <a:srgbClr val="FFFFFE"/>
                </a:solidFill>
                <a:effectLst>
                  <a:outerShdw blurRad="38100" dist="38100" dir="2700000" algn="tl">
                    <a:srgbClr val="C0C0C0"/>
                  </a:outerShdw>
                </a:effectLst>
                <a:latin typeface="Myriad Pro"/>
                <a:cs typeface="Myriad Pro"/>
              </a:rPr>
              <a:t>react</a:t>
            </a:r>
            <a:r>
              <a:rPr lang="de-DE" altLang="de-DE" sz="1600" i="1" dirty="0">
                <a:solidFill>
                  <a:srgbClr val="FFFFFE"/>
                </a:solidFill>
                <a:effectLst>
                  <a:outerShdw blurRad="38100" dist="38100" dir="2700000" algn="tl">
                    <a:srgbClr val="C0C0C0"/>
                  </a:outerShdw>
                </a:effectLst>
                <a:latin typeface="Myriad Pro"/>
                <a:cs typeface="Myriad Pro"/>
              </a:rPr>
              <a:t>?</a:t>
            </a:r>
          </a:p>
          <a:p>
            <a:endParaRPr lang="de-DE" altLang="de-DE" sz="1000" i="1"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err="1">
                <a:solidFill>
                  <a:srgbClr val="FFFFFE"/>
                </a:solidFill>
                <a:effectLst>
                  <a:outerShdw blurRad="38100" dist="38100" dir="2700000" algn="tl">
                    <a:srgbClr val="C0C0C0"/>
                  </a:outerShdw>
                </a:effectLst>
                <a:latin typeface="Myriad Pro"/>
                <a:cs typeface="Myriad Pro"/>
              </a:rPr>
              <a:t>Resting</a:t>
            </a:r>
            <a:r>
              <a:rPr lang="de-DE" altLang="de-DE" sz="1600" dirty="0">
                <a:solidFill>
                  <a:srgbClr val="FFFFFE"/>
                </a:solidFill>
                <a:effectLst>
                  <a:outerShdw blurRad="38100" dist="38100" dir="2700000" algn="tl">
                    <a:srgbClr val="C0C0C0"/>
                  </a:outerShdw>
                </a:effectLst>
                <a:latin typeface="Myriad Pro"/>
                <a:cs typeface="Myriad Pro"/>
              </a:rPr>
              <a:t>/</a:t>
            </a:r>
            <a:r>
              <a:rPr lang="de-DE" altLang="de-DE" sz="1600" dirty="0" err="1">
                <a:solidFill>
                  <a:srgbClr val="FFFFFE"/>
                </a:solidFill>
                <a:effectLst>
                  <a:outerShdw blurRad="38100" dist="38100" dir="2700000" algn="tl">
                    <a:srgbClr val="C0C0C0"/>
                  </a:outerShdw>
                </a:effectLst>
                <a:latin typeface="Myriad Pro"/>
                <a:cs typeface="Myriad Pro"/>
              </a:rPr>
              <a:t>sleeping</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err="1">
                <a:solidFill>
                  <a:srgbClr val="FFFFFE"/>
                </a:solidFill>
                <a:effectLst>
                  <a:outerShdw blurRad="38100" dist="38100" dir="2700000" algn="tl">
                    <a:srgbClr val="C0C0C0"/>
                  </a:outerShdw>
                </a:effectLst>
                <a:latin typeface="Myriad Pro"/>
                <a:cs typeface="Myriad Pro"/>
              </a:rPr>
              <a:t>Distraction</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by</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other</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behaviours</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a:solidFill>
                  <a:srgbClr val="FFFFFE"/>
                </a:solidFill>
                <a:effectLst>
                  <a:outerShdw blurRad="38100" dist="38100" dir="2700000" algn="tl">
                    <a:srgbClr val="C0C0C0"/>
                  </a:outerShdw>
                </a:effectLst>
                <a:latin typeface="Myriad Pro"/>
                <a:cs typeface="Myriad Pro"/>
              </a:rPr>
              <a:t>Inter-</a:t>
            </a:r>
            <a:r>
              <a:rPr lang="de-DE" altLang="de-DE" sz="1600" dirty="0" err="1">
                <a:solidFill>
                  <a:srgbClr val="FFFFFE"/>
                </a:solidFill>
                <a:effectLst>
                  <a:outerShdw blurRad="38100" dist="38100" dir="2700000" algn="tl">
                    <a:srgbClr val="C0C0C0"/>
                  </a:outerShdw>
                </a:effectLst>
                <a:latin typeface="Myriad Pro"/>
                <a:cs typeface="Myriad Pro"/>
              </a:rPr>
              <a:t>species</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differences</a:t>
            </a:r>
            <a:r>
              <a:rPr lang="de-DE" altLang="de-DE" sz="1600" dirty="0">
                <a:solidFill>
                  <a:srgbClr val="FFFFFE"/>
                </a:solidFill>
                <a:effectLst>
                  <a:outerShdw blurRad="38100" dist="38100" dir="2700000" algn="tl">
                    <a:srgbClr val="C0C0C0"/>
                  </a:outerShdw>
                </a:effectLst>
                <a:latin typeface="Myriad Pro"/>
                <a:cs typeface="Myriad Pro"/>
              </a:rPr>
              <a:t> in </a:t>
            </a:r>
            <a:r>
              <a:rPr lang="de-DE" altLang="de-DE" sz="1600" dirty="0" err="1">
                <a:solidFill>
                  <a:srgbClr val="FFFFFE"/>
                </a:solidFill>
                <a:effectLst>
                  <a:outerShdw blurRad="38100" dist="38100" dir="2700000" algn="tl">
                    <a:srgbClr val="C0C0C0"/>
                  </a:outerShdw>
                </a:effectLst>
                <a:latin typeface="Myriad Pro"/>
                <a:cs typeface="Myriad Pro"/>
              </a:rPr>
              <a:t>responsiveness</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err="1">
                <a:solidFill>
                  <a:srgbClr val="FFFFFE"/>
                </a:solidFill>
                <a:effectLst>
                  <a:outerShdw blurRad="38100" dist="38100" dir="2700000" algn="tl">
                    <a:srgbClr val="C0C0C0"/>
                  </a:outerShdw>
                </a:effectLst>
                <a:latin typeface="Myriad Pro"/>
                <a:cs typeface="Myriad Pro"/>
              </a:rPr>
              <a:t>Reaction</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related</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to</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age</a:t>
            </a:r>
            <a:r>
              <a:rPr lang="de-DE" altLang="de-DE" sz="1600" dirty="0">
                <a:solidFill>
                  <a:srgbClr val="FFFFFE"/>
                </a:solidFill>
                <a:effectLst>
                  <a:outerShdw blurRad="38100" dist="38100" dir="2700000" algn="tl">
                    <a:srgbClr val="C0C0C0"/>
                  </a:outerShdw>
                </a:effectLst>
                <a:latin typeface="Myriad Pro"/>
                <a:cs typeface="Myriad Pro"/>
              </a:rPr>
              <a:t>/</a:t>
            </a:r>
            <a:r>
              <a:rPr lang="de-DE" altLang="de-DE" sz="1600" dirty="0" err="1">
                <a:solidFill>
                  <a:srgbClr val="FFFFFE"/>
                </a:solidFill>
                <a:effectLst>
                  <a:outerShdw blurRad="38100" dist="38100" dir="2700000" algn="tl">
                    <a:srgbClr val="C0C0C0"/>
                  </a:outerShdw>
                </a:effectLst>
                <a:latin typeface="Myriad Pro"/>
                <a:cs typeface="Myriad Pro"/>
              </a:rPr>
              <a:t>sex</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class</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or</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individuals</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a:solidFill>
                  <a:srgbClr val="FFFFFE"/>
                </a:solidFill>
                <a:effectLst>
                  <a:outerShdw blurRad="38100" dist="38100" dir="2700000" algn="tl">
                    <a:srgbClr val="C0C0C0"/>
                  </a:outerShdw>
                </a:effectLst>
                <a:latin typeface="Myriad Pro"/>
                <a:cs typeface="Myriad Pro"/>
              </a:rPr>
              <a:t>Experience </a:t>
            </a:r>
            <a:r>
              <a:rPr lang="de-DE" altLang="de-DE" sz="1600" dirty="0" err="1">
                <a:solidFill>
                  <a:srgbClr val="FFFFFE"/>
                </a:solidFill>
                <a:effectLst>
                  <a:outerShdw blurRad="38100" dist="38100" dir="2700000" algn="tl">
                    <a:srgbClr val="C0C0C0"/>
                  </a:outerShdw>
                </a:effectLst>
                <a:latin typeface="Myriad Pro"/>
                <a:cs typeface="Myriad Pro"/>
              </a:rPr>
              <a:t>and</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learning</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a:solidFill>
                  <a:srgbClr val="FFFFFE"/>
                </a:solidFill>
                <a:effectLst>
                  <a:outerShdw blurRad="38100" dist="38100" dir="2700000" algn="tl">
                    <a:srgbClr val="C0C0C0"/>
                  </a:outerShdw>
                </a:effectLst>
                <a:latin typeface="Myriad Pro"/>
                <a:cs typeface="Myriad Pro"/>
              </a:rPr>
              <a:t>Background </a:t>
            </a:r>
            <a:r>
              <a:rPr lang="de-DE" altLang="de-DE" sz="1600" dirty="0" err="1" smtClean="0">
                <a:solidFill>
                  <a:srgbClr val="FFFFFE"/>
                </a:solidFill>
                <a:effectLst>
                  <a:outerShdw blurRad="38100" dist="38100" dir="2700000" algn="tl">
                    <a:srgbClr val="C0C0C0"/>
                  </a:outerShdw>
                </a:effectLst>
                <a:latin typeface="Myriad Pro"/>
                <a:cs typeface="Myriad Pro"/>
              </a:rPr>
              <a:t>noise</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hearing</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damage</a:t>
            </a:r>
            <a:r>
              <a:rPr lang="de-DE" altLang="de-DE" sz="1600" dirty="0">
                <a:solidFill>
                  <a:srgbClr val="FFFFFE"/>
                </a:solidFill>
                <a:effectLst>
                  <a:outerShdw blurRad="38100" dist="38100" dir="2700000" algn="tl">
                    <a:srgbClr val="C0C0C0"/>
                  </a:outerShdw>
                </a:effectLst>
                <a:latin typeface="Myriad Pro"/>
                <a:cs typeface="Myriad Pro"/>
              </a:rPr>
              <a:t> (TTS, PTS)</a:t>
            </a:r>
          </a:p>
        </p:txBody>
      </p:sp>
      <p:pic>
        <p:nvPicPr>
          <p:cNvPr id="128016" name="Picture 16" descr="D:\MEER\COLLISIONS\den2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6056" y="3501008"/>
            <a:ext cx="3600400" cy="2302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8017" name="Picture 17" descr="D:\BILDER MEER\Bilder_POWERPOINT\Whales\PW sou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9806" y="908720"/>
            <a:ext cx="3662890"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8018" name="Rectangle 18"/>
          <p:cNvSpPr>
            <a:spLocks noChangeArrowheads="1"/>
          </p:cNvSpPr>
          <p:nvPr/>
        </p:nvSpPr>
        <p:spPr bwMode="auto">
          <a:xfrm>
            <a:off x="323528" y="3937699"/>
            <a:ext cx="46482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u="sng" dirty="0">
                <a:solidFill>
                  <a:srgbClr val="FFFFFE"/>
                </a:solidFill>
                <a:effectLst>
                  <a:outerShdw blurRad="38100" dist="38100" dir="2700000" algn="tl">
                    <a:srgbClr val="C0C0C0"/>
                  </a:outerShdw>
                </a:effectLst>
                <a:latin typeface="Myriad Pro"/>
                <a:cs typeface="Myriad Pro"/>
              </a:rPr>
              <a:t>BEHAVIOUR OF SOUND IN WATER</a:t>
            </a:r>
          </a:p>
          <a:p>
            <a:r>
              <a:rPr lang="de-DE" altLang="de-DE" sz="1000" dirty="0">
                <a:solidFill>
                  <a:srgbClr val="FFFFFE"/>
                </a:solidFill>
                <a:effectLst>
                  <a:outerShdw blurRad="38100" dist="38100" dir="2700000" algn="tl">
                    <a:srgbClr val="C0C0C0"/>
                  </a:outerShdw>
                </a:effectLst>
                <a:latin typeface="Myriad Pro"/>
                <a:cs typeface="Myriad Pro"/>
              </a:rPr>
              <a:t>	</a:t>
            </a:r>
          </a:p>
          <a:p>
            <a:pPr>
              <a:buFontTx/>
              <a:buChar char="•"/>
            </a:pPr>
            <a:r>
              <a:rPr lang="de-DE" altLang="de-DE" sz="1600" dirty="0" err="1">
                <a:solidFill>
                  <a:srgbClr val="FFFFFE"/>
                </a:solidFill>
                <a:effectLst>
                  <a:outerShdw blurRad="38100" dist="38100" dir="2700000" algn="tl">
                    <a:srgbClr val="C0C0C0"/>
                  </a:outerShdw>
                </a:effectLst>
                <a:latin typeface="Myriad Pro"/>
                <a:cs typeface="Myriad Pro"/>
              </a:rPr>
              <a:t>Refraction</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bending</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smtClean="0">
                <a:solidFill>
                  <a:srgbClr val="FFFFFE"/>
                </a:solidFill>
                <a:effectLst>
                  <a:outerShdw blurRad="38100" dist="38100" dir="2700000" algn="tl">
                    <a:srgbClr val="C0C0C0"/>
                  </a:outerShdw>
                </a:effectLst>
                <a:latin typeface="Myriad Pro"/>
                <a:cs typeface="Myriad Pro"/>
              </a:rPr>
              <a:t>absorption</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err="1">
                <a:solidFill>
                  <a:srgbClr val="FFFFFE"/>
                </a:solidFill>
                <a:effectLst>
                  <a:outerShdw blurRad="38100" dist="38100" dir="2700000" algn="tl">
                    <a:srgbClr val="C0C0C0"/>
                  </a:outerShdw>
                </a:effectLst>
                <a:latin typeface="Myriad Pro"/>
                <a:cs typeface="Myriad Pro"/>
              </a:rPr>
              <a:t>Effects</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of</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bubbles</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sound</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shadows</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sound</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shielding</a:t>
            </a: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a:solidFill>
                  <a:srgbClr val="FFFFFE"/>
                </a:solidFill>
                <a:effectLst>
                  <a:outerShdw blurRad="38100" dist="38100" dir="2700000" algn="tl">
                    <a:srgbClr val="C0C0C0"/>
                  </a:outerShdw>
                </a:effectLst>
                <a:latin typeface="Myriad Pro"/>
                <a:cs typeface="Myriad Pro"/>
              </a:rPr>
              <a:t>Lloyd </a:t>
            </a:r>
            <a:r>
              <a:rPr lang="de-DE" altLang="de-DE" sz="1600" dirty="0" err="1">
                <a:solidFill>
                  <a:srgbClr val="FFFFFE"/>
                </a:solidFill>
                <a:effectLst>
                  <a:outerShdw blurRad="38100" dist="38100" dir="2700000" algn="tl">
                    <a:srgbClr val="C0C0C0"/>
                  </a:outerShdw>
                </a:effectLst>
                <a:latin typeface="Myriad Pro"/>
                <a:cs typeface="Myriad Pro"/>
              </a:rPr>
              <a:t>Mirror</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Effect</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near</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field</a:t>
            </a:r>
            <a:r>
              <a:rPr lang="de-DE" altLang="de-DE" sz="1600" dirty="0">
                <a:solidFill>
                  <a:srgbClr val="FFFFFE"/>
                </a:solidFill>
                <a:effectLst>
                  <a:outerShdw blurRad="38100" dist="38100" dir="2700000" algn="tl">
                    <a:srgbClr val="C0C0C0"/>
                  </a:outerShdw>
                </a:effectLst>
                <a:latin typeface="Myriad Pro"/>
                <a:cs typeface="Myriad Pro"/>
              </a:rPr>
              <a:t> </a:t>
            </a:r>
            <a:r>
              <a:rPr lang="de-DE" altLang="de-DE" sz="1600" dirty="0" err="1">
                <a:solidFill>
                  <a:srgbClr val="FFFFFE"/>
                </a:solidFill>
                <a:effectLst>
                  <a:outerShdw blurRad="38100" dist="38100" dir="2700000" algn="tl">
                    <a:srgbClr val="C0C0C0"/>
                  </a:outerShdw>
                </a:effectLst>
                <a:latin typeface="Myriad Pro"/>
                <a:cs typeface="Myriad Pro"/>
              </a:rPr>
              <a:t>effects</a:t>
            </a:r>
            <a:r>
              <a:rPr lang="de-DE" altLang="de-DE" sz="1600" dirty="0">
                <a:solidFill>
                  <a:srgbClr val="FFFFFE"/>
                </a:solidFill>
                <a:effectLst>
                  <a:outerShdw blurRad="38100" dist="38100" dir="2700000" algn="tl">
                    <a:srgbClr val="C0C0C0"/>
                  </a:outerShdw>
                </a:effectLst>
                <a:latin typeface="Myriad Pro"/>
                <a:cs typeface="Myriad Pro"/>
              </a:rPr>
              <a:t> </a:t>
            </a:r>
            <a:endParaRPr lang="de-DE" altLang="de-DE" sz="1600" dirty="0" smtClean="0">
              <a:solidFill>
                <a:srgbClr val="FFFFFE"/>
              </a:solidFill>
              <a:effectLst>
                <a:outerShdw blurRad="38100" dist="38100" dir="2700000" algn="tl">
                  <a:srgbClr val="C0C0C0"/>
                </a:outerShdw>
              </a:effectLst>
              <a:latin typeface="Myriad Pro"/>
              <a:cs typeface="Myriad Pro"/>
            </a:endParaRPr>
          </a:p>
          <a:p>
            <a:pPr>
              <a:buFontTx/>
              <a:buChar char="•"/>
            </a:pPr>
            <a:r>
              <a:rPr lang="de-DE" altLang="de-DE" sz="1600" dirty="0" err="1" smtClean="0">
                <a:solidFill>
                  <a:srgbClr val="FFFFFE"/>
                </a:solidFill>
                <a:effectLst>
                  <a:outerShdw blurRad="38100" dist="38100" dir="2700000" algn="tl">
                    <a:srgbClr val="C0C0C0"/>
                  </a:outerShdw>
                </a:effectLst>
                <a:latin typeface="Myriad Pro"/>
                <a:cs typeface="Myriad Pro"/>
              </a:rPr>
              <a:t>Cumulative</a:t>
            </a:r>
            <a:r>
              <a:rPr lang="de-DE" altLang="de-DE" sz="1600" dirty="0" smtClean="0">
                <a:solidFill>
                  <a:srgbClr val="FFFFFE"/>
                </a:solidFill>
                <a:effectLst>
                  <a:outerShdw blurRad="38100" dist="38100" dir="2700000" algn="tl">
                    <a:srgbClr val="C0C0C0"/>
                  </a:outerShdw>
                </a:effectLst>
                <a:latin typeface="Myriad Pro"/>
                <a:cs typeface="Myriad Pro"/>
              </a:rPr>
              <a:t> </a:t>
            </a:r>
            <a:r>
              <a:rPr lang="de-DE" altLang="de-DE" sz="1600" dirty="0" err="1" smtClean="0">
                <a:solidFill>
                  <a:srgbClr val="FFFFFE"/>
                </a:solidFill>
                <a:effectLst>
                  <a:outerShdw blurRad="38100" dist="38100" dir="2700000" algn="tl">
                    <a:srgbClr val="C0C0C0"/>
                  </a:outerShdw>
                </a:effectLst>
                <a:latin typeface="Myriad Pro"/>
                <a:cs typeface="Myriad Pro"/>
              </a:rPr>
              <a:t>noise</a:t>
            </a:r>
            <a:r>
              <a:rPr lang="de-DE" altLang="de-DE" sz="1600" dirty="0" smtClean="0">
                <a:solidFill>
                  <a:srgbClr val="FFFFFE"/>
                </a:solidFill>
                <a:effectLst>
                  <a:outerShdw blurRad="38100" dist="38100" dir="2700000" algn="tl">
                    <a:srgbClr val="C0C0C0"/>
                  </a:outerShdw>
                </a:effectLst>
                <a:latin typeface="Myriad Pro"/>
                <a:cs typeface="Myriad Pro"/>
              </a:rPr>
              <a:t> </a:t>
            </a:r>
            <a:r>
              <a:rPr lang="de-DE" altLang="de-DE" sz="1600" dirty="0" err="1" smtClean="0">
                <a:solidFill>
                  <a:srgbClr val="FFFFFE"/>
                </a:solidFill>
                <a:effectLst>
                  <a:outerShdw blurRad="38100" dist="38100" dir="2700000" algn="tl">
                    <a:srgbClr val="C0C0C0"/>
                  </a:outerShdw>
                </a:effectLst>
                <a:latin typeface="Myriad Pro"/>
                <a:cs typeface="Myriad Pro"/>
              </a:rPr>
              <a:t>from</a:t>
            </a:r>
            <a:r>
              <a:rPr lang="de-DE" altLang="de-DE" sz="1600" dirty="0" smtClean="0">
                <a:solidFill>
                  <a:srgbClr val="FFFFFE"/>
                </a:solidFill>
                <a:effectLst>
                  <a:outerShdw blurRad="38100" dist="38100" dir="2700000" algn="tl">
                    <a:srgbClr val="C0C0C0"/>
                  </a:outerShdw>
                </a:effectLst>
                <a:latin typeface="Myriad Pro"/>
                <a:cs typeface="Myriad Pro"/>
              </a:rPr>
              <a:t> </a:t>
            </a:r>
            <a:r>
              <a:rPr lang="de-DE" altLang="de-DE" sz="1600" dirty="0" err="1" smtClean="0">
                <a:solidFill>
                  <a:srgbClr val="FFFFFE"/>
                </a:solidFill>
                <a:effectLst>
                  <a:outerShdw blurRad="38100" dist="38100" dir="2700000" algn="tl">
                    <a:srgbClr val="C0C0C0"/>
                  </a:outerShdw>
                </a:effectLst>
                <a:latin typeface="Myriad Pro"/>
                <a:cs typeface="Myriad Pro"/>
              </a:rPr>
              <a:t>several</a:t>
            </a:r>
            <a:r>
              <a:rPr lang="de-DE" altLang="de-DE" sz="1600" dirty="0" smtClean="0">
                <a:solidFill>
                  <a:srgbClr val="FFFFFE"/>
                </a:solidFill>
                <a:effectLst>
                  <a:outerShdw blurRad="38100" dist="38100" dir="2700000" algn="tl">
                    <a:srgbClr val="C0C0C0"/>
                  </a:outerShdw>
                </a:effectLst>
                <a:latin typeface="Myriad Pro"/>
                <a:cs typeface="Myriad Pro"/>
              </a:rPr>
              <a:t> </a:t>
            </a:r>
            <a:r>
              <a:rPr lang="de-DE" altLang="de-DE" sz="1600" dirty="0" err="1" smtClean="0">
                <a:solidFill>
                  <a:srgbClr val="FFFFFE"/>
                </a:solidFill>
                <a:effectLst>
                  <a:outerShdw blurRad="38100" dist="38100" dir="2700000" algn="tl">
                    <a:srgbClr val="C0C0C0"/>
                  </a:outerShdw>
                </a:effectLst>
                <a:latin typeface="Myriad Pro"/>
                <a:cs typeface="Myriad Pro"/>
              </a:rPr>
              <a:t>sources</a:t>
            </a:r>
            <a:endParaRPr lang="de-DE" altLang="de-DE" sz="1600" dirty="0">
              <a:solidFill>
                <a:srgbClr val="FFFFFE"/>
              </a:solidFill>
              <a:effectLst>
                <a:outerShdw blurRad="38100" dist="38100" dir="2700000" algn="tl">
                  <a:srgbClr val="C0C0C0"/>
                </a:outerShdw>
              </a:effectLst>
              <a:latin typeface="Myriad Pro"/>
              <a:cs typeface="Myriad Pro"/>
            </a:endParaRPr>
          </a:p>
        </p:txBody>
      </p:sp>
      <p:pic>
        <p:nvPicPr>
          <p:cNvPr id="11" name="Bild 10" descr="IWC logo White Background High Res No tex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Bild 11" descr="1Meerlogo_rgb-klei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660033"/>
                </a:solidFill>
                <a:latin typeface="Myriad Pro"/>
                <a:cs typeface="Myriad Pro"/>
              </a:rPr>
              <a:t>Reasons</a:t>
            </a:r>
            <a:r>
              <a:rPr lang="de-DE" altLang="de-DE" sz="1400" i="1" dirty="0" smtClean="0">
                <a:solidFill>
                  <a:srgbClr val="660033"/>
                </a:solidFill>
                <a:latin typeface="Myriad Pro"/>
                <a:cs typeface="Myriad Pro"/>
              </a:rPr>
              <a:t> &amp; </a:t>
            </a:r>
            <a:r>
              <a:rPr lang="de-DE" altLang="de-DE" sz="1400" i="1" dirty="0" err="1">
                <a:solidFill>
                  <a:srgbClr val="660033"/>
                </a:solidFill>
                <a:latin typeface="Myriad Pro"/>
                <a:cs typeface="Myriad Pro"/>
              </a:rPr>
              <a:t>C</a:t>
            </a:r>
            <a:r>
              <a:rPr lang="de-DE" altLang="de-DE" sz="1400" i="1" dirty="0" err="1" smtClean="0">
                <a:solidFill>
                  <a:srgbClr val="660033"/>
                </a:solidFill>
                <a:latin typeface="Myriad Pro"/>
                <a:cs typeface="Myriad Pro"/>
              </a:rPr>
              <a:t>auses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
        <p:nvSpPr>
          <p:cNvPr id="14" name="Rectangle 31"/>
          <p:cNvSpPr>
            <a:spLocks noChangeArrowheads="1"/>
          </p:cNvSpPr>
          <p:nvPr/>
        </p:nvSpPr>
        <p:spPr bwMode="auto">
          <a:xfrm>
            <a:off x="7092280" y="2996952"/>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dirty="0">
                <a:solidFill>
                  <a:srgbClr val="FFFFFE"/>
                </a:solidFill>
                <a:latin typeface="Myriad Pro"/>
                <a:cs typeface="Myriad Pro"/>
              </a:rPr>
              <a:t>© </a:t>
            </a:r>
            <a:r>
              <a:rPr lang="de-DE" altLang="de-DE" sz="1200" b="1" dirty="0" smtClean="0">
                <a:solidFill>
                  <a:srgbClr val="FFFFFE"/>
                </a:solidFill>
                <a:latin typeface="Myriad Pro"/>
                <a:cs typeface="Myriad Pro"/>
              </a:rPr>
              <a:t>F. Ritter / MEER e.V.</a:t>
            </a:r>
            <a:endParaRPr lang="de-DE" altLang="de-DE" sz="1200" b="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8016"/>
                                        </p:tgtEl>
                                        <p:attrNameLst>
                                          <p:attrName>style.visibility</p:attrName>
                                        </p:attrNameLst>
                                      </p:cBhvr>
                                      <p:to>
                                        <p:strVal val="visible"/>
                                      </p:to>
                                    </p:set>
                                    <p:anim calcmode="lin" valueType="num">
                                      <p:cBhvr additive="base">
                                        <p:cTn id="7" dur="500" fill="hold"/>
                                        <p:tgtEl>
                                          <p:spTgt spid="128016"/>
                                        </p:tgtEl>
                                        <p:attrNameLst>
                                          <p:attrName>ppt_x</p:attrName>
                                        </p:attrNameLst>
                                      </p:cBhvr>
                                      <p:tavLst>
                                        <p:tav tm="0">
                                          <p:val>
                                            <p:strVal val="1+#ppt_w/2"/>
                                          </p:val>
                                        </p:tav>
                                        <p:tav tm="100000">
                                          <p:val>
                                            <p:strVal val="#ppt_x"/>
                                          </p:val>
                                        </p:tav>
                                      </p:tavLst>
                                    </p:anim>
                                    <p:anim calcmode="lin" valueType="num">
                                      <p:cBhvr additive="base">
                                        <p:cTn id="8" dur="500" fill="hold"/>
                                        <p:tgtEl>
                                          <p:spTgt spid="1280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8018"/>
                                        </p:tgtEl>
                                        <p:attrNameLst>
                                          <p:attrName>style.visibility</p:attrName>
                                        </p:attrNameLst>
                                      </p:cBhvr>
                                      <p:to>
                                        <p:strVal val="visible"/>
                                      </p:to>
                                    </p:set>
                                    <p:anim calcmode="lin" valueType="num">
                                      <p:cBhvr additive="base">
                                        <p:cTn id="11" dur="500" fill="hold"/>
                                        <p:tgtEl>
                                          <p:spTgt spid="128018"/>
                                        </p:tgtEl>
                                        <p:attrNameLst>
                                          <p:attrName>ppt_x</p:attrName>
                                        </p:attrNameLst>
                                      </p:cBhvr>
                                      <p:tavLst>
                                        <p:tav tm="0">
                                          <p:val>
                                            <p:strVal val="0-#ppt_w/2"/>
                                          </p:val>
                                        </p:tav>
                                        <p:tav tm="100000">
                                          <p:val>
                                            <p:strVal val="#ppt_x"/>
                                          </p:val>
                                        </p:tav>
                                      </p:tavLst>
                                    </p:anim>
                                    <p:anim calcmode="lin" valueType="num">
                                      <p:cBhvr additive="base">
                                        <p:cTn id="12" dur="500" fill="hold"/>
                                        <p:tgtEl>
                                          <p:spTgt spid="128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26980" name="Rectangle 4"/>
          <p:cNvSpPr>
            <a:spLocks noChangeArrowheads="1"/>
          </p:cNvSpPr>
          <p:nvPr/>
        </p:nvSpPr>
        <p:spPr bwMode="auto">
          <a:xfrm>
            <a:off x="611560" y="1124744"/>
            <a:ext cx="38884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u="sng" dirty="0">
                <a:solidFill>
                  <a:srgbClr val="FFFFFE"/>
                </a:solidFill>
                <a:latin typeface="Myriad Pro"/>
                <a:cs typeface="Myriad Pro"/>
              </a:rPr>
              <a:t>Speed </a:t>
            </a:r>
            <a:r>
              <a:rPr lang="de-DE" altLang="de-DE" sz="2000" u="sng" dirty="0" err="1">
                <a:solidFill>
                  <a:srgbClr val="FFFFFE"/>
                </a:solidFill>
                <a:latin typeface="Myriad Pro"/>
                <a:cs typeface="Myriad Pro"/>
              </a:rPr>
              <a:t>and</a:t>
            </a:r>
            <a:r>
              <a:rPr lang="de-DE" altLang="de-DE" sz="2000" u="sng" dirty="0">
                <a:solidFill>
                  <a:srgbClr val="FFFFFE"/>
                </a:solidFill>
                <a:latin typeface="Myriad Pro"/>
                <a:cs typeface="Myriad Pro"/>
              </a:rPr>
              <a:t> </a:t>
            </a:r>
            <a:r>
              <a:rPr lang="de-DE" altLang="de-DE" sz="2000" u="sng" dirty="0" err="1">
                <a:solidFill>
                  <a:srgbClr val="FFFFFE"/>
                </a:solidFill>
                <a:latin typeface="Myriad Pro"/>
                <a:cs typeface="Myriad Pro"/>
              </a:rPr>
              <a:t>size</a:t>
            </a:r>
            <a:r>
              <a:rPr lang="de-DE" altLang="de-DE" sz="2000" u="sng" dirty="0">
                <a:solidFill>
                  <a:srgbClr val="FFFFFE"/>
                </a:solidFill>
                <a:latin typeface="Myriad Pro"/>
                <a:cs typeface="Myriad Pro"/>
              </a:rPr>
              <a:t> </a:t>
            </a:r>
            <a:r>
              <a:rPr lang="de-DE" altLang="de-DE" sz="2000" u="sng" dirty="0" err="1">
                <a:solidFill>
                  <a:srgbClr val="FFFFFE"/>
                </a:solidFill>
                <a:latin typeface="Myriad Pro"/>
                <a:cs typeface="Myriad Pro"/>
              </a:rPr>
              <a:t>of</a:t>
            </a:r>
            <a:r>
              <a:rPr lang="de-DE" altLang="de-DE" sz="2000" u="sng" dirty="0">
                <a:solidFill>
                  <a:srgbClr val="FFFFFE"/>
                </a:solidFill>
                <a:latin typeface="Myriad Pro"/>
                <a:cs typeface="Myriad Pro"/>
              </a:rPr>
              <a:t> </a:t>
            </a:r>
            <a:r>
              <a:rPr lang="de-DE" altLang="de-DE" sz="2000" u="sng" dirty="0" err="1">
                <a:solidFill>
                  <a:srgbClr val="FFFFFE"/>
                </a:solidFill>
                <a:latin typeface="Myriad Pro"/>
                <a:cs typeface="Myriad Pro"/>
              </a:rPr>
              <a:t>vessel</a:t>
            </a:r>
            <a:r>
              <a:rPr lang="de-DE" altLang="de-DE" sz="2000" u="sng" dirty="0">
                <a:solidFill>
                  <a:srgbClr val="FFFFFE"/>
                </a:solidFill>
                <a:latin typeface="Myriad Pro"/>
                <a:cs typeface="Myriad Pro"/>
              </a:rPr>
              <a:t> </a:t>
            </a:r>
            <a:r>
              <a:rPr lang="de-DE" altLang="de-DE" sz="2000" u="sng" dirty="0" smtClean="0">
                <a:solidFill>
                  <a:srgbClr val="FFFFFE"/>
                </a:solidFill>
                <a:latin typeface="Myriad Pro"/>
                <a:cs typeface="Myriad Pro"/>
              </a:rPr>
              <a:t>matter</a:t>
            </a:r>
            <a:endParaRPr lang="de-DE" altLang="de-DE" sz="2000" u="sng" dirty="0">
              <a:solidFill>
                <a:srgbClr val="FFFFFE"/>
              </a:solidFill>
              <a:latin typeface="Myriad Pro"/>
              <a:cs typeface="Myriad Pro"/>
            </a:endParaRPr>
          </a:p>
        </p:txBody>
      </p:sp>
      <p:sp>
        <p:nvSpPr>
          <p:cNvPr id="126981" name="Rectangle 5"/>
          <p:cNvSpPr>
            <a:spLocks noGrp="1" noChangeArrowheads="1"/>
          </p:cNvSpPr>
          <p:nvPr>
            <p:ph type="title"/>
          </p:nvPr>
        </p:nvSpPr>
        <p:spPr>
          <a:xfrm>
            <a:off x="1593304" y="116632"/>
            <a:ext cx="5715000" cy="304800"/>
          </a:xfrm>
          <a:noFill/>
          <a:ln/>
        </p:spPr>
        <p:txBody>
          <a:bodyPr vert="horz" lIns="91440" tIns="45720" rIns="91440" bIns="45720" rtlCol="0" anchor="ctr">
            <a:noAutofit/>
          </a:bodyPr>
          <a:lstStyle/>
          <a:p>
            <a:r>
              <a:rPr lang="de-DE" altLang="de-DE" sz="1800" i="1" dirty="0" err="1">
                <a:cs typeface="Myriad Pro"/>
              </a:rPr>
              <a:t>Vessel</a:t>
            </a:r>
            <a:r>
              <a:rPr lang="de-DE" altLang="de-DE" sz="1800" i="1" dirty="0">
                <a:cs typeface="Myriad Pro"/>
              </a:rPr>
              <a:t> </a:t>
            </a:r>
            <a:r>
              <a:rPr lang="de-DE" altLang="de-DE" sz="1800" i="1" dirty="0" err="1">
                <a:cs typeface="Myriad Pro"/>
              </a:rPr>
              <a:t>speed</a:t>
            </a:r>
            <a:r>
              <a:rPr lang="de-DE" altLang="de-DE" sz="1800" i="1" dirty="0">
                <a:cs typeface="Myriad Pro"/>
              </a:rPr>
              <a:t> &amp; </a:t>
            </a:r>
            <a:r>
              <a:rPr lang="de-DE" altLang="de-DE" sz="1800" i="1" dirty="0" err="1">
                <a:cs typeface="Myriad Pro"/>
              </a:rPr>
              <a:t>size</a:t>
            </a:r>
            <a:endParaRPr lang="de-DE" altLang="de-DE" sz="1800" i="1" dirty="0">
              <a:cs typeface="Myriad Pro"/>
            </a:endParaRPr>
          </a:p>
        </p:txBody>
      </p:sp>
      <p:sp>
        <p:nvSpPr>
          <p:cNvPr id="126992" name="Text Box 16"/>
          <p:cNvSpPr txBox="1">
            <a:spLocks noChangeArrowheads="1"/>
          </p:cNvSpPr>
          <p:nvPr/>
        </p:nvSpPr>
        <p:spPr bwMode="auto">
          <a:xfrm>
            <a:off x="323528" y="1844824"/>
            <a:ext cx="43924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a:defRPr sz="2400">
                <a:solidFill>
                  <a:schemeClr val="tx1"/>
                </a:solidFill>
                <a:latin typeface="Times" charset="0"/>
              </a:defRPr>
            </a:lvl1pPr>
            <a:lvl2pPr marL="565150">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FontTx/>
              <a:buChar char="•"/>
            </a:pPr>
            <a:r>
              <a:rPr lang="de-DE" altLang="de-DE" sz="1800" dirty="0">
                <a:solidFill>
                  <a:srgbClr val="FFFFFE"/>
                </a:solidFill>
                <a:effectLst>
                  <a:outerShdw blurRad="38100" dist="38100" dir="2700000" algn="tl">
                    <a:srgbClr val="C0C0C0"/>
                  </a:outerShdw>
                </a:effectLst>
                <a:latin typeface="Myriad Pro"/>
                <a:cs typeface="Myriad Pro"/>
              </a:rPr>
              <a:t>The </a:t>
            </a:r>
            <a:r>
              <a:rPr lang="de-DE" altLang="de-DE" sz="1800" dirty="0" err="1">
                <a:solidFill>
                  <a:srgbClr val="FFFFFE"/>
                </a:solidFill>
                <a:effectLst>
                  <a:outerShdw blurRad="38100" dist="38100" dir="2700000" algn="tl">
                    <a:srgbClr val="C0C0C0"/>
                  </a:outerShdw>
                </a:effectLst>
                <a:latin typeface="Myriad Pro"/>
                <a:cs typeface="Myriad Pro"/>
              </a:rPr>
              <a:t>great</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majority</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of</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collisions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leading</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to</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severe</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injury</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or</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death</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happened</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at</a:t>
            </a:r>
            <a:r>
              <a:rPr lang="de-DE" altLang="de-DE" sz="1800" dirty="0">
                <a:solidFill>
                  <a:srgbClr val="FFFFFE"/>
                </a:solidFill>
                <a:effectLst>
                  <a:outerShdw blurRad="38100" dist="38100" dir="2700000" algn="tl">
                    <a:srgbClr val="C0C0C0"/>
                  </a:outerShdw>
                </a:effectLst>
                <a:latin typeface="Myriad Pro"/>
                <a:cs typeface="Myriad Pro"/>
              </a:rPr>
              <a:t> </a:t>
            </a:r>
          </a:p>
          <a:p>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speeds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of</a:t>
            </a:r>
            <a:r>
              <a:rPr lang="de-DE" altLang="de-DE" sz="1800" dirty="0">
                <a:solidFill>
                  <a:srgbClr val="FFFFFE"/>
                </a:solidFill>
                <a:effectLst>
                  <a:outerShdw blurRad="38100" dist="38100" dir="2700000" algn="tl">
                    <a:srgbClr val="C0C0C0"/>
                  </a:outerShdw>
                </a:effectLst>
                <a:latin typeface="Myriad Pro"/>
                <a:cs typeface="Myriad Pro"/>
              </a:rPr>
              <a:t> 14 </a:t>
            </a:r>
            <a:r>
              <a:rPr lang="de-DE" altLang="de-DE" sz="1800" dirty="0" err="1">
                <a:solidFill>
                  <a:srgbClr val="FFFFFE"/>
                </a:solidFill>
                <a:effectLst>
                  <a:outerShdw blurRad="38100" dist="38100" dir="2700000" algn="tl">
                    <a:srgbClr val="C0C0C0"/>
                  </a:outerShdw>
                </a:effectLst>
                <a:latin typeface="Myriad Pro"/>
                <a:cs typeface="Myriad Pro"/>
              </a:rPr>
              <a:t>knots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or</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smtClean="0">
                <a:solidFill>
                  <a:srgbClr val="FFFFFE"/>
                </a:solidFill>
                <a:effectLst>
                  <a:outerShdw blurRad="38100" dist="38100" dir="2700000" algn="tl">
                    <a:srgbClr val="C0C0C0"/>
                  </a:outerShdw>
                </a:effectLst>
                <a:latin typeface="Myriad Pro"/>
                <a:cs typeface="Myriad Pro"/>
              </a:rPr>
              <a:t>more</a:t>
            </a:r>
            <a:endParaRPr lang="de-DE" altLang="de-DE" sz="1800" dirty="0" smtClean="0">
              <a:solidFill>
                <a:srgbClr val="FFFFFE"/>
              </a:solidFill>
              <a:effectLst>
                <a:outerShdw blurRad="38100" dist="38100" dir="2700000" algn="tl">
                  <a:srgbClr val="C0C0C0"/>
                </a:outerShdw>
              </a:effectLst>
              <a:latin typeface="Myriad Pro"/>
              <a:cs typeface="Myriad Pro"/>
            </a:endParaRPr>
          </a:p>
          <a:p>
            <a:endParaRPr lang="de-DE" altLang="de-DE" sz="10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800" dirty="0">
                <a:solidFill>
                  <a:srgbClr val="FFFFFE"/>
                </a:solidFill>
                <a:effectLst>
                  <a:outerShdw blurRad="38100" dist="38100" dir="2700000" algn="tl">
                    <a:srgbClr val="C0C0C0"/>
                  </a:outerShdw>
                </a:effectLst>
                <a:latin typeface="Myriad Pro"/>
                <a:cs typeface="Myriad Pro"/>
              </a:rPr>
              <a:t>Most </a:t>
            </a:r>
            <a:r>
              <a:rPr lang="de-DE" altLang="de-DE" sz="1800" dirty="0" err="1">
                <a:solidFill>
                  <a:srgbClr val="FFFFFE"/>
                </a:solidFill>
                <a:effectLst>
                  <a:outerShdw blurRad="38100" dist="38100" dir="2700000" algn="tl">
                    <a:srgbClr val="C0C0C0"/>
                  </a:outerShdw>
                </a:effectLst>
                <a:latin typeface="Myriad Pro"/>
                <a:cs typeface="Myriad Pro"/>
              </a:rPr>
              <a:t>lethal</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or</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serious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injuries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are</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caused</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by</a:t>
            </a:r>
            <a:r>
              <a:rPr lang="de-DE" altLang="de-DE" sz="1800" dirty="0">
                <a:solidFill>
                  <a:srgbClr val="FFFFFE"/>
                </a:solidFill>
                <a:effectLst>
                  <a:outerShdw blurRad="38100" dist="38100" dir="2700000" algn="tl">
                    <a:srgbClr val="C0C0C0"/>
                  </a:outerShdw>
                </a:effectLst>
                <a:latin typeface="Myriad Pro"/>
                <a:cs typeface="Myriad Pro"/>
              </a:rPr>
              <a:t> large </a:t>
            </a:r>
            <a:r>
              <a:rPr lang="de-DE" altLang="de-DE" sz="1800" dirty="0" err="1">
                <a:solidFill>
                  <a:srgbClr val="FFFFFE"/>
                </a:solidFill>
                <a:effectLst>
                  <a:outerShdw blurRad="38100" dist="38100" dir="2700000" algn="tl">
                    <a:srgbClr val="C0C0C0"/>
                  </a:outerShdw>
                </a:effectLst>
                <a:latin typeface="Myriad Pro"/>
                <a:cs typeface="Myriad Pro"/>
              </a:rPr>
              <a:t>ships</a:t>
            </a:r>
            <a:r>
              <a:rPr lang="de-DE" altLang="de-DE" sz="1800" dirty="0">
                <a:solidFill>
                  <a:srgbClr val="FFFFFE"/>
                </a:solidFill>
                <a:effectLst>
                  <a:outerShdw blurRad="38100" dist="38100" dir="2700000" algn="tl">
                    <a:srgbClr val="C0C0C0"/>
                  </a:outerShdw>
                </a:effectLst>
                <a:latin typeface="Myriad Pro"/>
                <a:cs typeface="Myriad Pro"/>
              </a:rPr>
              <a:t> (80m </a:t>
            </a:r>
            <a:r>
              <a:rPr lang="de-DE" altLang="de-DE" sz="1800" dirty="0" err="1">
                <a:solidFill>
                  <a:srgbClr val="FFFFFE"/>
                </a:solidFill>
                <a:effectLst>
                  <a:outerShdw blurRad="38100" dist="38100" dir="2700000" algn="tl">
                    <a:srgbClr val="C0C0C0"/>
                  </a:outerShdw>
                </a:effectLst>
                <a:latin typeface="Myriad Pro"/>
                <a:cs typeface="Myriad Pro"/>
              </a:rPr>
              <a:t>length</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or</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more</a:t>
            </a:r>
            <a:r>
              <a:rPr lang="de-DE" altLang="de-DE" sz="1800" dirty="0" smtClean="0">
                <a:solidFill>
                  <a:srgbClr val="FFFFFE"/>
                </a:solidFill>
                <a:effectLst>
                  <a:outerShdw blurRad="38100" dist="38100" dir="2700000" algn="tl">
                    <a:srgbClr val="C0C0C0"/>
                  </a:outerShdw>
                </a:effectLst>
                <a:latin typeface="Myriad Pro"/>
                <a:cs typeface="Myriad Pro"/>
              </a:rPr>
              <a:t>)</a:t>
            </a:r>
          </a:p>
          <a:p>
            <a:pPr marL="0" indent="0"/>
            <a:endParaRPr lang="de-DE" altLang="de-DE" sz="10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800" dirty="0" smtClean="0">
                <a:solidFill>
                  <a:srgbClr val="FFFFFE"/>
                </a:solidFill>
                <a:effectLst>
                  <a:outerShdw blurRad="38100" dist="38100" dir="2700000" algn="tl">
                    <a:srgbClr val="C0C0C0"/>
                  </a:outerShdw>
                </a:effectLst>
                <a:latin typeface="Myriad Pro"/>
                <a:cs typeface="Myriad Pro"/>
              </a:rPr>
              <a:t>40 </a:t>
            </a:r>
            <a:r>
              <a:rPr lang="de-DE" altLang="de-DE" sz="1800" dirty="0" err="1">
                <a:solidFill>
                  <a:srgbClr val="FFFFFE"/>
                </a:solidFill>
                <a:effectLst>
                  <a:outerShdw blurRad="38100" dist="38100" dir="2700000" algn="tl">
                    <a:srgbClr val="C0C0C0"/>
                  </a:outerShdw>
                </a:effectLst>
                <a:latin typeface="Myriad Pro"/>
                <a:cs typeface="Myriad Pro"/>
              </a:rPr>
              <a:t>knots</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smtClean="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whale</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at</a:t>
            </a:r>
            <a:r>
              <a:rPr lang="de-DE" altLang="de-DE" sz="1800" dirty="0">
                <a:solidFill>
                  <a:srgbClr val="FFFFFE"/>
                </a:solidFill>
                <a:effectLst>
                  <a:outerShdw blurRad="38100" dist="38100" dir="2700000" algn="tl">
                    <a:srgbClr val="C0C0C0"/>
                  </a:outerShdw>
                </a:effectLst>
                <a:latin typeface="Myriad Pro"/>
                <a:cs typeface="Myriad Pro"/>
              </a:rPr>
              <a:t> 600 </a:t>
            </a:r>
            <a:r>
              <a:rPr lang="de-DE" altLang="de-DE" sz="1800" dirty="0" smtClean="0">
                <a:solidFill>
                  <a:srgbClr val="FFFFFE"/>
                </a:solidFill>
                <a:effectLst>
                  <a:outerShdw blurRad="38100" dist="38100" dir="2700000" algn="tl">
                    <a:srgbClr val="C0C0C0"/>
                  </a:outerShdw>
                </a:effectLst>
                <a:latin typeface="Myriad Pro"/>
                <a:cs typeface="Myriad Pro"/>
              </a:rPr>
              <a:t>m -&gt; max</a:t>
            </a:r>
            <a:r>
              <a:rPr lang="de-DE" altLang="de-DE" sz="1800" dirty="0">
                <a:solidFill>
                  <a:srgbClr val="FFFFFE"/>
                </a:solidFill>
                <a:effectLst>
                  <a:outerShdw blurRad="38100" dist="38100" dir="2700000" algn="tl">
                    <a:srgbClr val="C0C0C0"/>
                  </a:outerShdw>
                </a:effectLst>
                <a:latin typeface="Myriad Pro"/>
                <a:cs typeface="Myriad Pro"/>
              </a:rPr>
              <a:t>. time </a:t>
            </a:r>
            <a:r>
              <a:rPr lang="de-DE" altLang="de-DE" sz="1800" dirty="0" err="1">
                <a:solidFill>
                  <a:srgbClr val="FFFFFE"/>
                </a:solidFill>
                <a:effectLst>
                  <a:outerShdw blurRad="38100" dist="38100" dir="2700000" algn="tl">
                    <a:srgbClr val="C0C0C0"/>
                  </a:outerShdw>
                </a:effectLst>
                <a:latin typeface="Myriad Pro"/>
                <a:cs typeface="Myriad Pro"/>
              </a:rPr>
              <a:t>for</a:t>
            </a:r>
            <a:r>
              <a:rPr lang="de-DE" altLang="de-DE" sz="1800" dirty="0">
                <a:solidFill>
                  <a:srgbClr val="FFFFFE"/>
                </a:solidFill>
                <a:effectLst>
                  <a:outerShdw blurRad="38100" dist="38100" dir="2700000" algn="tl">
                    <a:srgbClr val="C0C0C0"/>
                  </a:outerShdw>
                </a:effectLst>
                <a:latin typeface="Myriad Pro"/>
                <a:cs typeface="Myriad Pro"/>
              </a:rPr>
              <a:t> </a:t>
            </a:r>
            <a:r>
              <a:rPr lang="de-DE" altLang="de-DE" sz="1800" dirty="0" err="1">
                <a:solidFill>
                  <a:srgbClr val="FFFFFE"/>
                </a:solidFill>
                <a:effectLst>
                  <a:outerShdw blurRad="38100" dist="38100" dir="2700000" algn="tl">
                    <a:srgbClr val="C0C0C0"/>
                  </a:outerShdw>
                </a:effectLst>
                <a:latin typeface="Myriad Pro"/>
                <a:cs typeface="Myriad Pro"/>
              </a:rPr>
              <a:t>reaction</a:t>
            </a:r>
            <a:r>
              <a:rPr lang="de-DE" altLang="de-DE" sz="1800" dirty="0">
                <a:solidFill>
                  <a:srgbClr val="FFFFFE"/>
                </a:solidFill>
                <a:effectLst>
                  <a:outerShdw blurRad="38100" dist="38100" dir="2700000" algn="tl">
                    <a:srgbClr val="C0C0C0"/>
                  </a:outerShdw>
                </a:effectLst>
                <a:latin typeface="Myriad Pro"/>
                <a:cs typeface="Myriad Pro"/>
              </a:rPr>
              <a:t> = 30 </a:t>
            </a:r>
            <a:r>
              <a:rPr lang="de-DE" altLang="de-DE" sz="1800" dirty="0" err="1" smtClean="0">
                <a:solidFill>
                  <a:srgbClr val="FFFFFE"/>
                </a:solidFill>
                <a:effectLst>
                  <a:outerShdw blurRad="38100" dist="38100" dir="2700000" algn="tl">
                    <a:srgbClr val="C0C0C0"/>
                  </a:outerShdw>
                </a:effectLst>
                <a:latin typeface="Myriad Pro"/>
                <a:cs typeface="Myriad Pro"/>
              </a:rPr>
              <a:t>seconds</a:t>
            </a:r>
            <a:endParaRPr lang="de-DE" altLang="de-DE" sz="1800" dirty="0" smtClean="0">
              <a:solidFill>
                <a:srgbClr val="FFFFFE"/>
              </a:solidFill>
              <a:effectLst>
                <a:outerShdw blurRad="38100" dist="38100" dir="2700000" algn="tl">
                  <a:srgbClr val="C0C0C0"/>
                </a:outerShdw>
              </a:effectLst>
              <a:latin typeface="Myriad Pro"/>
              <a:cs typeface="Myriad Pro"/>
            </a:endParaRPr>
          </a:p>
          <a:p>
            <a:pPr>
              <a:buFontTx/>
              <a:buChar char="•"/>
            </a:pPr>
            <a:endParaRPr lang="de-DE" altLang="de-DE" sz="1600" dirty="0">
              <a:solidFill>
                <a:srgbClr val="FFFFFE"/>
              </a:solidFill>
              <a:effectLst>
                <a:outerShdw blurRad="38100" dist="38100" dir="2700000" algn="tl">
                  <a:srgbClr val="C0C0C0"/>
                </a:outerShdw>
              </a:effectLst>
              <a:latin typeface="Myriad Pro"/>
              <a:cs typeface="Myriad Pro"/>
            </a:endParaRPr>
          </a:p>
          <a:p>
            <a:pPr>
              <a:buFontTx/>
              <a:buChar char="•"/>
            </a:pPr>
            <a:r>
              <a:rPr lang="de-DE" altLang="de-DE" sz="1800" dirty="0" smtClean="0">
                <a:solidFill>
                  <a:srgbClr val="FFFFFE"/>
                </a:solidFill>
                <a:effectLst>
                  <a:outerShdw blurRad="38100" dist="38100" dir="2700000" algn="tl">
                    <a:srgbClr val="C0C0C0"/>
                  </a:outerShdw>
                </a:effectLst>
                <a:latin typeface="Myriad Pro"/>
                <a:cs typeface="Myriad Pro"/>
              </a:rPr>
              <a:t>Large vessels might not be able to manouevre</a:t>
            </a:r>
            <a:endParaRPr lang="de-DE" altLang="de-DE" sz="1800" dirty="0">
              <a:solidFill>
                <a:srgbClr val="FFFFFE"/>
              </a:solidFill>
              <a:effectLst>
                <a:outerShdw blurRad="38100" dist="38100" dir="2700000" algn="tl">
                  <a:srgbClr val="C0C0C0"/>
                </a:outerShdw>
              </a:effectLst>
              <a:latin typeface="Myriad Pro"/>
              <a:cs typeface="Myriad Pro"/>
            </a:endParaRPr>
          </a:p>
        </p:txBody>
      </p:sp>
      <p:pic>
        <p:nvPicPr>
          <p:cNvPr id="10" name="Bild 9" descr="IWC logo White Background High Res No tex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Bild 10" descr="1Meerlogo_rgb-klei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Bild 1" descr="GRAFIK_SPEED_Vanderlaan&amp;Taggart 2007.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17987" y="1723519"/>
            <a:ext cx="3630477" cy="3289657"/>
          </a:xfrm>
          <a:prstGeom prst="rect">
            <a:avLst/>
          </a:prstGeom>
          <a:ln>
            <a:noFill/>
          </a:ln>
          <a:effectLst>
            <a:outerShdw blurRad="292100" dist="139700" dir="2700000" algn="tl" rotWithShape="0">
              <a:srgbClr val="333333">
                <a:alpha val="65000"/>
              </a:srgbClr>
            </a:outerShdw>
          </a:effectLst>
        </p:spPr>
      </p:pic>
      <p:sp>
        <p:nvSpPr>
          <p:cNvPr id="12" name="Rectangle 31"/>
          <p:cNvSpPr>
            <a:spLocks noChangeArrowheads="1"/>
          </p:cNvSpPr>
          <p:nvPr/>
        </p:nvSpPr>
        <p:spPr bwMode="auto">
          <a:xfrm>
            <a:off x="6494194" y="5024209"/>
            <a:ext cx="23262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200" dirty="0" err="1" smtClean="0">
                <a:solidFill>
                  <a:srgbClr val="FFFFFE"/>
                </a:solidFill>
                <a:latin typeface="Myriad Pro"/>
                <a:cs typeface="Myriad Pro"/>
              </a:rPr>
              <a:t>from</a:t>
            </a:r>
            <a:r>
              <a:rPr lang="de-DE" altLang="de-DE" sz="1200" dirty="0" smtClean="0">
                <a:solidFill>
                  <a:srgbClr val="FFFFFE"/>
                </a:solidFill>
                <a:latin typeface="Myriad Pro"/>
                <a:cs typeface="Myriad Pro"/>
              </a:rPr>
              <a:t> </a:t>
            </a:r>
            <a:r>
              <a:rPr lang="de-DE" altLang="de-DE" sz="1200" dirty="0" err="1" smtClean="0">
                <a:solidFill>
                  <a:srgbClr val="FFFFFE"/>
                </a:solidFill>
                <a:latin typeface="Myriad Pro"/>
                <a:cs typeface="Myriad Pro"/>
              </a:rPr>
              <a:t>Vanderlaan</a:t>
            </a:r>
            <a:r>
              <a:rPr lang="de-DE" altLang="de-DE" sz="1200" dirty="0" smtClean="0">
                <a:solidFill>
                  <a:srgbClr val="FFFFFE"/>
                </a:solidFill>
                <a:latin typeface="Myriad Pro"/>
                <a:cs typeface="Myriad Pro"/>
              </a:rPr>
              <a:t> &amp; </a:t>
            </a:r>
            <a:r>
              <a:rPr lang="de-DE" altLang="de-DE" sz="1200" dirty="0" err="1" smtClean="0">
                <a:solidFill>
                  <a:srgbClr val="FFFFFE"/>
                </a:solidFill>
                <a:latin typeface="Myriad Pro"/>
                <a:cs typeface="Myriad Pro"/>
              </a:rPr>
              <a:t>Taggart</a:t>
            </a:r>
            <a:r>
              <a:rPr lang="de-DE" altLang="de-DE" sz="1200" dirty="0">
                <a:solidFill>
                  <a:srgbClr val="FFFFFE"/>
                </a:solidFill>
                <a:latin typeface="Myriad Pro"/>
                <a:cs typeface="Myriad Pro"/>
              </a:rPr>
              <a:t> </a:t>
            </a:r>
            <a:r>
              <a:rPr lang="de-DE" altLang="de-DE" sz="1200" dirty="0" smtClean="0">
                <a:solidFill>
                  <a:srgbClr val="FFFFFE"/>
                </a:solidFill>
                <a:latin typeface="Myriad Pro"/>
                <a:cs typeface="Myriad Pro"/>
              </a:rPr>
              <a:t>(2007)</a:t>
            </a:r>
            <a:endParaRPr lang="de-DE" altLang="de-DE" sz="1200" dirty="0">
              <a:solidFill>
                <a:srgbClr val="FFFFFE"/>
              </a:solidFill>
              <a:latin typeface="Myriad Pro"/>
              <a:cs typeface="Myriad Pro"/>
            </a:endParaRPr>
          </a:p>
        </p:txBody>
      </p:sp>
      <p:sp>
        <p:nvSpPr>
          <p:cNvPr id="13"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660033"/>
                </a:solidFill>
                <a:latin typeface="Myriad Pro"/>
                <a:cs typeface="Myriad Pro"/>
              </a:rPr>
              <a:t>Reasons</a:t>
            </a:r>
            <a:r>
              <a:rPr lang="de-DE" altLang="de-DE" sz="1400" i="1" dirty="0" smtClean="0">
                <a:solidFill>
                  <a:srgbClr val="660033"/>
                </a:solidFill>
                <a:latin typeface="Myriad Pro"/>
                <a:cs typeface="Myriad Pro"/>
              </a:rPr>
              <a:t> &amp; </a:t>
            </a:r>
            <a:r>
              <a:rPr lang="de-DE" altLang="de-DE" sz="1400" i="1" dirty="0" err="1">
                <a:solidFill>
                  <a:srgbClr val="660033"/>
                </a:solidFill>
                <a:latin typeface="Myriad Pro"/>
                <a:cs typeface="Myriad Pro"/>
              </a:rPr>
              <a:t>C</a:t>
            </a:r>
            <a:r>
              <a:rPr lang="de-DE" altLang="de-DE" sz="1400" i="1" dirty="0" err="1" smtClean="0">
                <a:solidFill>
                  <a:srgbClr val="660033"/>
                </a:solidFill>
                <a:latin typeface="Myriad Pro"/>
                <a:cs typeface="Myriad Pro"/>
              </a:rPr>
              <a:t>auses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26992">
                                            <p:txEl>
                                              <p:pRg st="0" end="0"/>
                                            </p:txEl>
                                          </p:spTgt>
                                        </p:tgtEl>
                                        <p:attrNameLst>
                                          <p:attrName>style.visibility</p:attrName>
                                        </p:attrNameLst>
                                      </p:cBhvr>
                                      <p:to>
                                        <p:strVal val="visible"/>
                                      </p:to>
                                    </p:set>
                                    <p:anim calcmode="lin" valueType="num">
                                      <p:cBhvr>
                                        <p:cTn id="7" dur="500" fill="hold"/>
                                        <p:tgtEl>
                                          <p:spTgt spid="12699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26992">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26992">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26992">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17" presetClass="entr" presetSubtype="1" fill="hold" grpId="0" nodeType="afterEffect">
                                  <p:stCondLst>
                                    <p:cond delay="1000"/>
                                  </p:stCondLst>
                                  <p:childTnLst>
                                    <p:set>
                                      <p:cBhvr>
                                        <p:cTn id="13" dur="1" fill="hold">
                                          <p:stCondLst>
                                            <p:cond delay="0"/>
                                          </p:stCondLst>
                                        </p:cTn>
                                        <p:tgtEl>
                                          <p:spTgt spid="126992">
                                            <p:txEl>
                                              <p:pRg st="1" end="1"/>
                                            </p:txEl>
                                          </p:spTgt>
                                        </p:tgtEl>
                                        <p:attrNameLst>
                                          <p:attrName>style.visibility</p:attrName>
                                        </p:attrNameLst>
                                      </p:cBhvr>
                                      <p:to>
                                        <p:strVal val="visible"/>
                                      </p:to>
                                    </p:set>
                                    <p:anim calcmode="lin" valueType="num">
                                      <p:cBhvr>
                                        <p:cTn id="14" dur="500" fill="hold"/>
                                        <p:tgtEl>
                                          <p:spTgt spid="126992">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26992">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26992">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26992">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000"/>
                            </p:stCondLst>
                            <p:childTnLst>
                              <p:par>
                                <p:cTn id="19" presetID="17" presetClass="entr" presetSubtype="1" fill="hold" grpId="0" nodeType="afterEffect">
                                  <p:stCondLst>
                                    <p:cond delay="1000"/>
                                  </p:stCondLst>
                                  <p:childTnLst>
                                    <p:set>
                                      <p:cBhvr>
                                        <p:cTn id="20" dur="1" fill="hold">
                                          <p:stCondLst>
                                            <p:cond delay="0"/>
                                          </p:stCondLst>
                                        </p:cTn>
                                        <p:tgtEl>
                                          <p:spTgt spid="126992">
                                            <p:txEl>
                                              <p:pRg st="3" end="3"/>
                                            </p:txEl>
                                          </p:spTgt>
                                        </p:tgtEl>
                                        <p:attrNameLst>
                                          <p:attrName>style.visibility</p:attrName>
                                        </p:attrNameLst>
                                      </p:cBhvr>
                                      <p:to>
                                        <p:strVal val="visible"/>
                                      </p:to>
                                    </p:set>
                                    <p:anim calcmode="lin" valueType="num">
                                      <p:cBhvr>
                                        <p:cTn id="21" dur="500" fill="hold"/>
                                        <p:tgtEl>
                                          <p:spTgt spid="126992">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126992">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126992">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126992">
                                            <p:txEl>
                                              <p:pRg st="3" end="3"/>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500"/>
                            </p:stCondLst>
                            <p:childTnLst>
                              <p:par>
                                <p:cTn id="26" presetID="17" presetClass="entr" presetSubtype="1" fill="hold" grpId="0" nodeType="afterEffect">
                                  <p:stCondLst>
                                    <p:cond delay="1000"/>
                                  </p:stCondLst>
                                  <p:childTnLst>
                                    <p:set>
                                      <p:cBhvr>
                                        <p:cTn id="27" dur="1" fill="hold">
                                          <p:stCondLst>
                                            <p:cond delay="0"/>
                                          </p:stCondLst>
                                        </p:cTn>
                                        <p:tgtEl>
                                          <p:spTgt spid="126992">
                                            <p:txEl>
                                              <p:pRg st="5" end="5"/>
                                            </p:txEl>
                                          </p:spTgt>
                                        </p:tgtEl>
                                        <p:attrNameLst>
                                          <p:attrName>style.visibility</p:attrName>
                                        </p:attrNameLst>
                                      </p:cBhvr>
                                      <p:to>
                                        <p:strVal val="visible"/>
                                      </p:to>
                                    </p:set>
                                    <p:anim calcmode="lin" valueType="num">
                                      <p:cBhvr>
                                        <p:cTn id="28" dur="500" fill="hold"/>
                                        <p:tgtEl>
                                          <p:spTgt spid="126992">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126992">
                                            <p:txEl>
                                              <p:pRg st="5" end="5"/>
                                            </p:txEl>
                                          </p:spTgt>
                                        </p:tgtEl>
                                        <p:attrNameLst>
                                          <p:attrName>ppt_y</p:attrName>
                                        </p:attrNameLst>
                                      </p:cBhvr>
                                      <p:tavLst>
                                        <p:tav tm="0">
                                          <p:val>
                                            <p:strVal val="#ppt_y-#ppt_h/2"/>
                                          </p:val>
                                        </p:tav>
                                        <p:tav tm="100000">
                                          <p:val>
                                            <p:strVal val="#ppt_y"/>
                                          </p:val>
                                        </p:tav>
                                      </p:tavLst>
                                    </p:anim>
                                    <p:anim calcmode="lin" valueType="num">
                                      <p:cBhvr>
                                        <p:cTn id="30" dur="500" fill="hold"/>
                                        <p:tgtEl>
                                          <p:spTgt spid="126992">
                                            <p:txEl>
                                              <p:pRg st="5" end="5"/>
                                            </p:txEl>
                                          </p:spTgt>
                                        </p:tgtEl>
                                        <p:attrNameLst>
                                          <p:attrName>ppt_w</p:attrName>
                                        </p:attrNameLst>
                                      </p:cBhvr>
                                      <p:tavLst>
                                        <p:tav tm="0">
                                          <p:val>
                                            <p:strVal val="#ppt_w"/>
                                          </p:val>
                                        </p:tav>
                                        <p:tav tm="100000">
                                          <p:val>
                                            <p:strVal val="#ppt_w"/>
                                          </p:val>
                                        </p:tav>
                                      </p:tavLst>
                                    </p:anim>
                                    <p:anim calcmode="lin" valueType="num">
                                      <p:cBhvr>
                                        <p:cTn id="31" dur="500" fill="hold"/>
                                        <p:tgtEl>
                                          <p:spTgt spid="126992">
                                            <p:txEl>
                                              <p:pRg st="5" end="5"/>
                                            </p:txEl>
                                          </p:spTgt>
                                        </p:tgtEl>
                                        <p:attrNameLst>
                                          <p:attrName>ppt_h</p:attrName>
                                        </p:attrNameLst>
                                      </p:cBhvr>
                                      <p:tavLst>
                                        <p:tav tm="0">
                                          <p:val>
                                            <p:fltVal val="0"/>
                                          </p:val>
                                        </p:tav>
                                        <p:tav tm="100000">
                                          <p:val>
                                            <p:strVal val="#ppt_h"/>
                                          </p:val>
                                        </p:tav>
                                      </p:tavLst>
                                    </p:anim>
                                  </p:childTnLst>
                                </p:cTn>
                              </p:par>
                            </p:childTnLst>
                          </p:cTn>
                        </p:par>
                        <p:par>
                          <p:cTn id="32" fill="hold">
                            <p:stCondLst>
                              <p:cond delay="6000"/>
                            </p:stCondLst>
                            <p:childTnLst>
                              <p:par>
                                <p:cTn id="33" presetID="17" presetClass="entr" presetSubtype="1" fill="hold" grpId="0" nodeType="afterEffect">
                                  <p:stCondLst>
                                    <p:cond delay="2000"/>
                                  </p:stCondLst>
                                  <p:childTnLst>
                                    <p:set>
                                      <p:cBhvr>
                                        <p:cTn id="34" dur="1" fill="hold">
                                          <p:stCondLst>
                                            <p:cond delay="0"/>
                                          </p:stCondLst>
                                        </p:cTn>
                                        <p:tgtEl>
                                          <p:spTgt spid="126992">
                                            <p:txEl>
                                              <p:pRg st="7" end="7"/>
                                            </p:txEl>
                                          </p:spTgt>
                                        </p:tgtEl>
                                        <p:attrNameLst>
                                          <p:attrName>style.visibility</p:attrName>
                                        </p:attrNameLst>
                                      </p:cBhvr>
                                      <p:to>
                                        <p:strVal val="visible"/>
                                      </p:to>
                                    </p:set>
                                    <p:anim calcmode="lin" valueType="num">
                                      <p:cBhvr>
                                        <p:cTn id="35" dur="500" fill="hold"/>
                                        <p:tgtEl>
                                          <p:spTgt spid="126992">
                                            <p:txEl>
                                              <p:pRg st="7" end="7"/>
                                            </p:txEl>
                                          </p:spTgt>
                                        </p:tgtEl>
                                        <p:attrNameLst>
                                          <p:attrName>ppt_x</p:attrName>
                                        </p:attrNameLst>
                                      </p:cBhvr>
                                      <p:tavLst>
                                        <p:tav tm="0">
                                          <p:val>
                                            <p:strVal val="#ppt_x"/>
                                          </p:val>
                                        </p:tav>
                                        <p:tav tm="100000">
                                          <p:val>
                                            <p:strVal val="#ppt_x"/>
                                          </p:val>
                                        </p:tav>
                                      </p:tavLst>
                                    </p:anim>
                                    <p:anim calcmode="lin" valueType="num">
                                      <p:cBhvr>
                                        <p:cTn id="36" dur="500" fill="hold"/>
                                        <p:tgtEl>
                                          <p:spTgt spid="126992">
                                            <p:txEl>
                                              <p:pRg st="7" end="7"/>
                                            </p:txEl>
                                          </p:spTgt>
                                        </p:tgtEl>
                                        <p:attrNameLst>
                                          <p:attrName>ppt_y</p:attrName>
                                        </p:attrNameLst>
                                      </p:cBhvr>
                                      <p:tavLst>
                                        <p:tav tm="0">
                                          <p:val>
                                            <p:strVal val="#ppt_y-#ppt_h/2"/>
                                          </p:val>
                                        </p:tav>
                                        <p:tav tm="100000">
                                          <p:val>
                                            <p:strVal val="#ppt_y"/>
                                          </p:val>
                                        </p:tav>
                                      </p:tavLst>
                                    </p:anim>
                                    <p:anim calcmode="lin" valueType="num">
                                      <p:cBhvr>
                                        <p:cTn id="37" dur="500" fill="hold"/>
                                        <p:tgtEl>
                                          <p:spTgt spid="126992">
                                            <p:txEl>
                                              <p:pRg st="7" end="7"/>
                                            </p:txEl>
                                          </p:spTgt>
                                        </p:tgtEl>
                                        <p:attrNameLst>
                                          <p:attrName>ppt_w</p:attrName>
                                        </p:attrNameLst>
                                      </p:cBhvr>
                                      <p:tavLst>
                                        <p:tav tm="0">
                                          <p:val>
                                            <p:strVal val="#ppt_w"/>
                                          </p:val>
                                        </p:tav>
                                        <p:tav tm="100000">
                                          <p:val>
                                            <p:strVal val="#ppt_w"/>
                                          </p:val>
                                        </p:tav>
                                      </p:tavLst>
                                    </p:anim>
                                    <p:anim calcmode="lin" valueType="num">
                                      <p:cBhvr>
                                        <p:cTn id="38" dur="500" fill="hold"/>
                                        <p:tgtEl>
                                          <p:spTgt spid="12699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2"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9405"/>
            <a:ext cx="9180512"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66916" name="Rectangle 4"/>
          <p:cNvSpPr>
            <a:spLocks noChangeArrowheads="1"/>
          </p:cNvSpPr>
          <p:nvPr/>
        </p:nvSpPr>
        <p:spPr bwMode="auto">
          <a:xfrm>
            <a:off x="809328" y="4077072"/>
            <a:ext cx="203448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algn="ctr" eaLnBrk="1" hangingPunct="1"/>
            <a:r>
              <a:rPr lang="de-DE" altLang="de-DE" sz="2000" b="1" dirty="0" smtClean="0">
                <a:solidFill>
                  <a:srgbClr val="FFFFFE"/>
                </a:solidFill>
                <a:latin typeface="Myriad Pro"/>
                <a:cs typeface="Myriad Pro"/>
              </a:rPr>
              <a:t>Dark </a:t>
            </a:r>
            <a:r>
              <a:rPr lang="de-DE" altLang="de-DE" sz="2000" b="1" dirty="0" err="1" smtClean="0">
                <a:solidFill>
                  <a:srgbClr val="FFFFFE"/>
                </a:solidFill>
                <a:latin typeface="Myriad Pro"/>
                <a:cs typeface="Myriad Pro"/>
              </a:rPr>
              <a:t>number</a:t>
            </a:r>
            <a:endParaRPr lang="de-DE" altLang="de-DE" sz="2000" b="1" dirty="0" smtClean="0">
              <a:solidFill>
                <a:srgbClr val="FFFFFE"/>
              </a:solidFill>
              <a:latin typeface="Myriad Pro"/>
              <a:cs typeface="Myriad Pro"/>
            </a:endParaRPr>
          </a:p>
          <a:p>
            <a:pPr algn="ctr" eaLnBrk="1" hangingPunct="1"/>
            <a:r>
              <a:rPr lang="de-DE" altLang="de-DE" sz="3200" b="1" dirty="0" smtClean="0">
                <a:solidFill>
                  <a:srgbClr val="FF6600"/>
                </a:solidFill>
                <a:effectLst>
                  <a:outerShdw blurRad="60007" dir="2000400" sy="-30000" kx="-800400" algn="bl" rotWithShape="0">
                    <a:prstClr val="black">
                      <a:alpha val="20000"/>
                    </a:prstClr>
                  </a:outerShdw>
                </a:effectLst>
                <a:latin typeface="Myriad Pro"/>
                <a:cs typeface="Myriad Pro"/>
              </a:rPr>
              <a:t>???</a:t>
            </a:r>
            <a:endParaRPr lang="de-DE" altLang="de-DE" sz="3200" b="1" dirty="0">
              <a:solidFill>
                <a:srgbClr val="FF6600"/>
              </a:solidFill>
              <a:effectLst>
                <a:outerShdw blurRad="60007" dir="2000400" sy="-30000" kx="-800400" algn="bl" rotWithShape="0">
                  <a:prstClr val="black">
                    <a:alpha val="20000"/>
                  </a:prstClr>
                </a:outerShdw>
              </a:effectLst>
              <a:latin typeface="Myriad Pro"/>
              <a:cs typeface="Myriad Pro"/>
            </a:endParaRPr>
          </a:p>
        </p:txBody>
      </p:sp>
      <p:sp>
        <p:nvSpPr>
          <p:cNvPr id="166917" name="Rectangle 5"/>
          <p:cNvSpPr>
            <a:spLocks noGrp="1" noChangeArrowheads="1"/>
          </p:cNvSpPr>
          <p:nvPr>
            <p:ph type="title"/>
          </p:nvPr>
        </p:nvSpPr>
        <p:spPr>
          <a:xfrm>
            <a:off x="1691680" y="116632"/>
            <a:ext cx="5715000" cy="304800"/>
          </a:xfrm>
          <a:noFill/>
          <a:ln/>
        </p:spPr>
        <p:txBody>
          <a:bodyPr vert="horz" lIns="91440" tIns="45720" rIns="91440" bIns="45720" rtlCol="0" anchor="ctr">
            <a:noAutofit/>
          </a:bodyPr>
          <a:lstStyle/>
          <a:p>
            <a:r>
              <a:rPr lang="de-DE" altLang="de-DE" sz="1800" i="1" dirty="0" err="1">
                <a:cs typeface="Myriad Pro"/>
              </a:rPr>
              <a:t>Knowledge</a:t>
            </a:r>
            <a:r>
              <a:rPr lang="de-DE" altLang="de-DE" sz="1800" i="1" dirty="0">
                <a:cs typeface="Myriad Pro"/>
              </a:rPr>
              <a:t> Gaps  </a:t>
            </a:r>
          </a:p>
        </p:txBody>
      </p:sp>
      <p:sp>
        <p:nvSpPr>
          <p:cNvPr id="166919" name="Text Box 7"/>
          <p:cNvSpPr txBox="1">
            <a:spLocks noChangeArrowheads="1"/>
          </p:cNvSpPr>
          <p:nvPr/>
        </p:nvSpPr>
        <p:spPr bwMode="auto">
          <a:xfrm>
            <a:off x="316175" y="1196752"/>
            <a:ext cx="475988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a:spcBef>
                <a:spcPts val="600"/>
              </a:spcBef>
              <a:buFontTx/>
              <a:buChar char="•"/>
            </a:pPr>
            <a:r>
              <a:rPr lang="de-DE" altLang="de-DE" sz="1800" dirty="0" err="1">
                <a:effectLst>
                  <a:outerShdw blurRad="38100" dist="38100" dir="2700000" algn="tl">
                    <a:srgbClr val="C0C0C0"/>
                  </a:outerShdw>
                </a:effectLst>
                <a:latin typeface="Myriad Pro"/>
                <a:cs typeface="Myriad Pro"/>
              </a:rPr>
              <a:t>Collisions</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may</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go</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unnoticed</a:t>
            </a:r>
            <a:endParaRPr lang="de-DE" altLang="de-DE" sz="1800" dirty="0">
              <a:effectLst>
                <a:outerShdw blurRad="38100" dist="38100" dir="2700000" algn="tl">
                  <a:srgbClr val="C0C0C0"/>
                </a:outerShdw>
              </a:effectLst>
              <a:latin typeface="Myriad Pro"/>
              <a:cs typeface="Myriad Pro"/>
            </a:endParaRPr>
          </a:p>
          <a:p>
            <a:pPr>
              <a:spcBef>
                <a:spcPts val="600"/>
              </a:spcBef>
              <a:buFontTx/>
              <a:buChar char="•"/>
            </a:pPr>
            <a:r>
              <a:rPr lang="de-DE" altLang="de-DE" sz="1800" dirty="0" err="1" smtClean="0">
                <a:effectLst>
                  <a:outerShdw blurRad="38100" dist="38100" dir="2700000" algn="tl">
                    <a:srgbClr val="C0C0C0"/>
                  </a:outerShdw>
                </a:effectLst>
                <a:latin typeface="Myriad Pro"/>
                <a:cs typeface="Myriad Pro"/>
              </a:rPr>
              <a:t>Injuries</a:t>
            </a:r>
            <a:r>
              <a:rPr lang="de-DE" altLang="de-DE" sz="1800" dirty="0" smtClean="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may</a:t>
            </a:r>
            <a:r>
              <a:rPr lang="de-DE" altLang="de-DE" sz="1800" dirty="0">
                <a:effectLst>
                  <a:outerShdw blurRad="38100" dist="38100" dir="2700000" algn="tl">
                    <a:srgbClr val="C0C0C0"/>
                  </a:outerShdw>
                </a:effectLst>
                <a:latin typeface="Myriad Pro"/>
                <a:cs typeface="Myriad Pro"/>
              </a:rPr>
              <a:t> not </a:t>
            </a:r>
            <a:r>
              <a:rPr lang="de-DE" altLang="de-DE" sz="1800" dirty="0" err="1">
                <a:effectLst>
                  <a:outerShdw blurRad="38100" dist="38100" dir="2700000" algn="tl">
                    <a:srgbClr val="C0C0C0"/>
                  </a:outerShdw>
                </a:effectLst>
                <a:latin typeface="Myriad Pro"/>
                <a:cs typeface="Myriad Pro"/>
              </a:rPr>
              <a:t>be</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identified</a:t>
            </a:r>
            <a:r>
              <a:rPr lang="de-DE" altLang="de-DE" sz="1800" dirty="0">
                <a:effectLst>
                  <a:outerShdw blurRad="38100" dist="38100" dir="2700000" algn="tl">
                    <a:srgbClr val="C0C0C0"/>
                  </a:outerShdw>
                </a:effectLst>
                <a:latin typeface="Myriad Pro"/>
                <a:cs typeface="Myriad Pro"/>
              </a:rPr>
              <a:t> at </a:t>
            </a:r>
            <a:r>
              <a:rPr lang="de-DE" altLang="de-DE" sz="1800" dirty="0" err="1">
                <a:effectLst>
                  <a:outerShdw blurRad="38100" dist="38100" dir="2700000" algn="tl">
                    <a:srgbClr val="C0C0C0"/>
                  </a:outerShdw>
                </a:effectLst>
                <a:latin typeface="Myriad Pro"/>
                <a:cs typeface="Myriad Pro"/>
              </a:rPr>
              <a:t>sea</a:t>
            </a:r>
            <a:r>
              <a:rPr lang="de-DE" altLang="de-DE" sz="1800" dirty="0">
                <a:effectLst>
                  <a:outerShdw blurRad="38100" dist="38100" dir="2700000" algn="tl">
                    <a:srgbClr val="C0C0C0"/>
                  </a:outerShdw>
                </a:effectLst>
                <a:latin typeface="Myriad Pro"/>
                <a:cs typeface="Myriad Pro"/>
              </a:rPr>
              <a:t> </a:t>
            </a:r>
          </a:p>
          <a:p>
            <a:pPr>
              <a:spcBef>
                <a:spcPts val="600"/>
              </a:spcBef>
              <a:buFontTx/>
              <a:buChar char="•"/>
            </a:pPr>
            <a:r>
              <a:rPr lang="de-DE" altLang="de-DE" sz="1800" dirty="0" err="1" smtClean="0">
                <a:effectLst>
                  <a:outerShdw blurRad="38100" dist="38100" dir="2700000" algn="tl">
                    <a:srgbClr val="C0C0C0"/>
                  </a:outerShdw>
                </a:effectLst>
                <a:latin typeface="Myriad Pro"/>
                <a:cs typeface="Myriad Pro"/>
              </a:rPr>
              <a:t>Collisions</a:t>
            </a:r>
            <a:r>
              <a:rPr lang="de-DE" altLang="de-DE" sz="1800" dirty="0" smtClean="0">
                <a:effectLst>
                  <a:outerShdw blurRad="38100" dist="38100" dir="2700000" algn="tl">
                    <a:srgbClr val="C0C0C0"/>
                  </a:outerShdw>
                </a:effectLst>
                <a:latin typeface="Myriad Pro"/>
                <a:cs typeface="Myriad Pro"/>
              </a:rPr>
              <a:t> </a:t>
            </a:r>
            <a:r>
              <a:rPr lang="de-DE" altLang="de-DE" sz="1800" dirty="0">
                <a:effectLst>
                  <a:outerShdw blurRad="38100" dist="38100" dir="2700000" algn="tl">
                    <a:srgbClr val="C0C0C0"/>
                  </a:outerShdw>
                </a:effectLst>
                <a:latin typeface="Myriad Pro"/>
                <a:cs typeface="Myriad Pro"/>
              </a:rPr>
              <a:t>(</a:t>
            </a:r>
            <a:r>
              <a:rPr lang="de-DE" altLang="de-DE" sz="1800" dirty="0" err="1">
                <a:effectLst>
                  <a:outerShdw blurRad="38100" dist="38100" dir="2700000" algn="tl">
                    <a:srgbClr val="C0C0C0"/>
                  </a:outerShdw>
                </a:effectLst>
                <a:latin typeface="Myriad Pro"/>
                <a:cs typeface="Myriad Pro"/>
              </a:rPr>
              <a:t>purposely</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may</a:t>
            </a:r>
            <a:r>
              <a:rPr lang="de-DE" altLang="de-DE" sz="1800" dirty="0">
                <a:effectLst>
                  <a:outerShdw blurRad="38100" dist="38100" dir="2700000" algn="tl">
                    <a:srgbClr val="C0C0C0"/>
                  </a:outerShdw>
                </a:effectLst>
                <a:latin typeface="Myriad Pro"/>
                <a:cs typeface="Myriad Pro"/>
              </a:rPr>
              <a:t> not </a:t>
            </a:r>
            <a:r>
              <a:rPr lang="de-DE" altLang="de-DE" sz="1800" dirty="0" err="1">
                <a:effectLst>
                  <a:outerShdw blurRad="38100" dist="38100" dir="2700000" algn="tl">
                    <a:srgbClr val="C0C0C0"/>
                  </a:outerShdw>
                </a:effectLst>
                <a:latin typeface="Myriad Pro"/>
                <a:cs typeface="Myriad Pro"/>
              </a:rPr>
              <a:t>be</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reported</a:t>
            </a:r>
            <a:endParaRPr lang="de-DE" altLang="de-DE" sz="1800" dirty="0">
              <a:effectLst>
                <a:outerShdw blurRad="38100" dist="38100" dir="2700000" algn="tl">
                  <a:srgbClr val="C0C0C0"/>
                </a:outerShdw>
              </a:effectLst>
              <a:latin typeface="Myriad Pro"/>
              <a:cs typeface="Myriad Pro"/>
            </a:endParaRPr>
          </a:p>
          <a:p>
            <a:pPr>
              <a:spcBef>
                <a:spcPts val="600"/>
              </a:spcBef>
              <a:buFontTx/>
              <a:buChar char="•"/>
            </a:pPr>
            <a:r>
              <a:rPr lang="de-DE" altLang="de-DE" sz="1800" dirty="0" smtClean="0">
                <a:effectLst>
                  <a:outerShdw blurRad="38100" dist="38100" dir="2700000" algn="tl">
                    <a:srgbClr val="C0C0C0"/>
                  </a:outerShdw>
                </a:effectLst>
                <a:latin typeface="Myriad Pro"/>
                <a:cs typeface="Myriad Pro"/>
              </a:rPr>
              <a:t>Animals </a:t>
            </a:r>
            <a:r>
              <a:rPr lang="de-DE" altLang="de-DE" sz="1800" dirty="0" err="1">
                <a:effectLst>
                  <a:outerShdw blurRad="38100" dist="38100" dir="2700000" algn="tl">
                    <a:srgbClr val="C0C0C0"/>
                  </a:outerShdw>
                </a:effectLst>
                <a:latin typeface="Myriad Pro"/>
                <a:cs typeface="Myriad Pro"/>
              </a:rPr>
              <a:t>may</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drift</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away</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and</a:t>
            </a:r>
            <a:r>
              <a:rPr lang="de-DE" altLang="de-DE" sz="1800" dirty="0">
                <a:effectLst>
                  <a:outerShdw blurRad="38100" dist="38100" dir="2700000" algn="tl">
                    <a:srgbClr val="C0C0C0"/>
                  </a:outerShdw>
                </a:effectLst>
                <a:latin typeface="Myriad Pro"/>
                <a:cs typeface="Myriad Pro"/>
              </a:rPr>
              <a:t> sink</a:t>
            </a:r>
          </a:p>
          <a:p>
            <a:pPr>
              <a:spcBef>
                <a:spcPts val="600"/>
              </a:spcBef>
              <a:buFontTx/>
              <a:buChar char="•"/>
            </a:pPr>
            <a:r>
              <a:rPr lang="de-DE" altLang="de-DE" sz="1800" dirty="0" smtClean="0">
                <a:effectLst>
                  <a:outerShdw blurRad="38100" dist="38100" dir="2700000" algn="tl">
                    <a:srgbClr val="C0C0C0"/>
                  </a:outerShdw>
                </a:effectLst>
                <a:latin typeface="Myriad Pro"/>
                <a:cs typeface="Myriad Pro"/>
              </a:rPr>
              <a:t>In </a:t>
            </a:r>
            <a:r>
              <a:rPr lang="de-DE" altLang="de-DE" sz="1800" dirty="0" err="1">
                <a:effectLst>
                  <a:outerShdw blurRad="38100" dist="38100" dir="2700000" algn="tl">
                    <a:srgbClr val="C0C0C0"/>
                  </a:outerShdw>
                </a:effectLst>
                <a:latin typeface="Myriad Pro"/>
                <a:cs typeface="Myriad Pro"/>
              </a:rPr>
              <a:t>stranded</a:t>
            </a:r>
            <a:r>
              <a:rPr lang="de-DE" altLang="de-DE" sz="1800" dirty="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animals</a:t>
            </a:r>
            <a:r>
              <a:rPr lang="de-DE" altLang="de-DE" sz="1800" dirty="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collision</a:t>
            </a:r>
            <a:r>
              <a:rPr lang="de-DE" altLang="de-DE" sz="1800" dirty="0" smtClean="0">
                <a:effectLst>
                  <a:outerShdw blurRad="38100" dist="38100" dir="2700000" algn="tl">
                    <a:srgbClr val="C0C0C0"/>
                  </a:outerShdw>
                </a:effectLst>
                <a:latin typeface="Myriad Pro"/>
                <a:cs typeface="Myriad Pro"/>
              </a:rPr>
              <a:t> </a:t>
            </a:r>
            <a:r>
              <a:rPr lang="de-DE" altLang="de-DE" sz="1800" dirty="0" err="1">
                <a:effectLst>
                  <a:outerShdw blurRad="38100" dist="38100" dir="2700000" algn="tl">
                    <a:srgbClr val="C0C0C0"/>
                  </a:outerShdw>
                </a:effectLst>
                <a:latin typeface="Myriad Pro"/>
                <a:cs typeface="Myriad Pro"/>
              </a:rPr>
              <a:t>may</a:t>
            </a:r>
            <a:r>
              <a:rPr lang="de-DE" altLang="de-DE" sz="1800" dirty="0">
                <a:effectLst>
                  <a:outerShdw blurRad="38100" dist="38100" dir="2700000" algn="tl">
                    <a:srgbClr val="C0C0C0"/>
                  </a:outerShdw>
                </a:effectLst>
                <a:latin typeface="Myriad Pro"/>
                <a:cs typeface="Myriad Pro"/>
              </a:rPr>
              <a:t> not </a:t>
            </a:r>
            <a:r>
              <a:rPr lang="de-DE" altLang="de-DE" sz="1800" dirty="0" err="1">
                <a:effectLst>
                  <a:outerShdw blurRad="38100" dist="38100" dir="2700000" algn="tl">
                    <a:srgbClr val="C0C0C0"/>
                  </a:outerShdw>
                </a:effectLst>
                <a:latin typeface="Myriad Pro"/>
                <a:cs typeface="Myriad Pro"/>
              </a:rPr>
              <a:t>be</a:t>
            </a:r>
            <a:r>
              <a:rPr lang="de-DE" altLang="de-DE" sz="1800" dirty="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properly</a:t>
            </a:r>
            <a:r>
              <a:rPr lang="de-DE" altLang="de-DE" sz="1800" dirty="0" smtClean="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identified</a:t>
            </a:r>
            <a:endParaRPr lang="de-DE" altLang="de-DE" sz="1800" dirty="0">
              <a:effectLst>
                <a:outerShdw blurRad="38100" dist="38100" dir="2700000" algn="tl">
                  <a:srgbClr val="C0C0C0"/>
                </a:outerShdw>
              </a:effectLst>
              <a:latin typeface="Myriad Pro"/>
              <a:cs typeface="Myriad Pro"/>
            </a:endParaRPr>
          </a:p>
        </p:txBody>
      </p:sp>
      <p:pic>
        <p:nvPicPr>
          <p:cNvPr id="166921" name="Picture 9" descr="D:\MEER\COLLISIONS\Hawaii\3-15 shipstruck calf righ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04048" y="1080963"/>
            <a:ext cx="3200400" cy="2132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6922" name="Picture 10" descr="D:\MEER\COLLISIONS\Hawaii\calf right jaw.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19872" y="3645024"/>
            <a:ext cx="5200578"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6923" name="Rectangle 11"/>
          <p:cNvSpPr>
            <a:spLocks noChangeArrowheads="1"/>
          </p:cNvSpPr>
          <p:nvPr/>
        </p:nvSpPr>
        <p:spPr bwMode="auto">
          <a:xfrm>
            <a:off x="5404049" y="5517232"/>
            <a:ext cx="3272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200" dirty="0" err="1">
                <a:solidFill>
                  <a:srgbClr val="FFFFFE"/>
                </a:solidFill>
                <a:latin typeface="Myriad Pro"/>
                <a:cs typeface="Myriad Pro"/>
              </a:rPr>
              <a:t>Photos</a:t>
            </a:r>
            <a:r>
              <a:rPr lang="de-DE" altLang="de-DE" sz="1200" dirty="0">
                <a:solidFill>
                  <a:srgbClr val="FFFFFE"/>
                </a:solidFill>
                <a:latin typeface="Myriad Pro"/>
                <a:cs typeface="Myriad Pro"/>
              </a:rPr>
              <a:t>: </a:t>
            </a:r>
            <a:r>
              <a:rPr lang="de-DE" altLang="de-DE" sz="1200" dirty="0" err="1">
                <a:solidFill>
                  <a:srgbClr val="FFFFFE"/>
                </a:solidFill>
                <a:latin typeface="Myriad Pro"/>
                <a:cs typeface="Myriad Pro"/>
              </a:rPr>
              <a:t>Courtesy</a:t>
            </a:r>
            <a:r>
              <a:rPr lang="de-DE" altLang="de-DE" sz="1200" dirty="0">
                <a:solidFill>
                  <a:srgbClr val="FFFFFE"/>
                </a:solidFill>
                <a:latin typeface="Myriad Pro"/>
                <a:cs typeface="Myriad Pro"/>
              </a:rPr>
              <a:t> David </a:t>
            </a:r>
            <a:r>
              <a:rPr lang="de-DE" altLang="de-DE" sz="1200" dirty="0" err="1">
                <a:solidFill>
                  <a:srgbClr val="FFFFFE"/>
                </a:solidFill>
                <a:latin typeface="Myriad Pro"/>
                <a:cs typeface="Myriad Pro"/>
              </a:rPr>
              <a:t>Matilla</a:t>
            </a:r>
            <a:r>
              <a:rPr lang="de-DE" altLang="de-DE" sz="1200" dirty="0">
                <a:solidFill>
                  <a:srgbClr val="FFFFFE"/>
                </a:solidFill>
                <a:latin typeface="Myriad Pro"/>
                <a:cs typeface="Myriad Pro"/>
              </a:rPr>
              <a:t> © NOAA </a:t>
            </a:r>
          </a:p>
        </p:txBody>
      </p:sp>
      <p:pic>
        <p:nvPicPr>
          <p:cNvPr id="12" name="Bild 11" descr="IWC logo White Background High Res No tex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descr="1Meerlogo_rgb-klei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660033"/>
                </a:solidFill>
                <a:latin typeface="Myriad Pro"/>
                <a:cs typeface="Myriad Pro"/>
              </a:rPr>
              <a:t>Reasons</a:t>
            </a:r>
            <a:r>
              <a:rPr lang="de-DE" altLang="de-DE" sz="1400" i="1" dirty="0" smtClean="0">
                <a:solidFill>
                  <a:srgbClr val="660033"/>
                </a:solidFill>
                <a:latin typeface="Myriad Pro"/>
                <a:cs typeface="Myriad Pro"/>
              </a:rPr>
              <a:t> &amp; </a:t>
            </a:r>
            <a:r>
              <a:rPr lang="de-DE" altLang="de-DE" sz="1400" i="1" dirty="0" err="1">
                <a:solidFill>
                  <a:srgbClr val="660033"/>
                </a:solidFill>
                <a:latin typeface="Myriad Pro"/>
                <a:cs typeface="Myriad Pro"/>
              </a:rPr>
              <a:t>C</a:t>
            </a:r>
            <a:r>
              <a:rPr lang="de-DE" altLang="de-DE" sz="1400" i="1" dirty="0" err="1" smtClean="0">
                <a:solidFill>
                  <a:srgbClr val="660033"/>
                </a:solidFill>
                <a:latin typeface="Myriad Pro"/>
                <a:cs typeface="Myriad Pro"/>
              </a:rPr>
              <a:t>auses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Mitigation</a:t>
            </a:r>
            <a:r>
              <a:rPr lang="de-DE" altLang="de-DE" sz="1400" i="1" dirty="0" smtClean="0">
                <a:solidFill>
                  <a:srgbClr val="FFFFFE"/>
                </a:solidFill>
                <a:latin typeface="Myriad Pro"/>
                <a:cs typeface="Myriad Pro"/>
              </a:rPr>
              <a:t> </a:t>
            </a:r>
            <a:r>
              <a:rPr lang="de-DE" altLang="de-DE" sz="1400" i="1" dirty="0" err="1" smtClean="0">
                <a:solidFill>
                  <a:srgbClr val="FFFFFE"/>
                </a:solidFill>
                <a:latin typeface="Myriad Pro"/>
                <a:cs typeface="Myriad Pro"/>
              </a:rPr>
              <a:t>Measures</a:t>
            </a:r>
            <a:r>
              <a:rPr lang="de-DE" altLang="de-DE" sz="1400" i="1" dirty="0" smtClean="0">
                <a:solidFill>
                  <a:srgbClr val="FFFFFE"/>
                </a:solidFill>
                <a:latin typeface="Myriad Pro"/>
                <a:cs typeface="Myriad Pro"/>
              </a:rPr>
              <a:t>  &gt;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66919">
                                            <p:txEl>
                                              <p:pRg st="0" end="0"/>
                                            </p:txEl>
                                          </p:spTgt>
                                        </p:tgtEl>
                                        <p:attrNameLst>
                                          <p:attrName>style.visibility</p:attrName>
                                        </p:attrNameLst>
                                      </p:cBhvr>
                                      <p:to>
                                        <p:strVal val="visible"/>
                                      </p:to>
                                    </p:set>
                                    <p:anim calcmode="lin" valueType="num">
                                      <p:cBhvr>
                                        <p:cTn id="7" dur="500" fill="hold"/>
                                        <p:tgtEl>
                                          <p:spTgt spid="16691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6691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6691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66919">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17" presetClass="entr" presetSubtype="1" fill="hold" grpId="0" nodeType="afterEffect">
                                  <p:stCondLst>
                                    <p:cond delay="1000"/>
                                  </p:stCondLst>
                                  <p:childTnLst>
                                    <p:set>
                                      <p:cBhvr>
                                        <p:cTn id="13" dur="1" fill="hold">
                                          <p:stCondLst>
                                            <p:cond delay="0"/>
                                          </p:stCondLst>
                                        </p:cTn>
                                        <p:tgtEl>
                                          <p:spTgt spid="166919">
                                            <p:txEl>
                                              <p:pRg st="1" end="1"/>
                                            </p:txEl>
                                          </p:spTgt>
                                        </p:tgtEl>
                                        <p:attrNameLst>
                                          <p:attrName>style.visibility</p:attrName>
                                        </p:attrNameLst>
                                      </p:cBhvr>
                                      <p:to>
                                        <p:strVal val="visible"/>
                                      </p:to>
                                    </p:set>
                                    <p:anim calcmode="lin" valueType="num">
                                      <p:cBhvr>
                                        <p:cTn id="14" dur="500" fill="hold"/>
                                        <p:tgtEl>
                                          <p:spTgt spid="166919">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66919">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66919">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66919">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000"/>
                            </p:stCondLst>
                            <p:childTnLst>
                              <p:par>
                                <p:cTn id="19" presetID="17" presetClass="entr" presetSubtype="1" fill="hold" grpId="0" nodeType="afterEffect">
                                  <p:stCondLst>
                                    <p:cond delay="1000"/>
                                  </p:stCondLst>
                                  <p:childTnLst>
                                    <p:set>
                                      <p:cBhvr>
                                        <p:cTn id="20" dur="1" fill="hold">
                                          <p:stCondLst>
                                            <p:cond delay="0"/>
                                          </p:stCondLst>
                                        </p:cTn>
                                        <p:tgtEl>
                                          <p:spTgt spid="166919">
                                            <p:txEl>
                                              <p:pRg st="2" end="2"/>
                                            </p:txEl>
                                          </p:spTgt>
                                        </p:tgtEl>
                                        <p:attrNameLst>
                                          <p:attrName>style.visibility</p:attrName>
                                        </p:attrNameLst>
                                      </p:cBhvr>
                                      <p:to>
                                        <p:strVal val="visible"/>
                                      </p:to>
                                    </p:set>
                                    <p:anim calcmode="lin" valueType="num">
                                      <p:cBhvr>
                                        <p:cTn id="21" dur="500" fill="hold"/>
                                        <p:tgtEl>
                                          <p:spTgt spid="16691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66919">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166919">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166919">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4500"/>
                            </p:stCondLst>
                            <p:childTnLst>
                              <p:par>
                                <p:cTn id="26" presetID="17" presetClass="entr" presetSubtype="1" fill="hold" grpId="0" nodeType="afterEffect">
                                  <p:stCondLst>
                                    <p:cond delay="1000"/>
                                  </p:stCondLst>
                                  <p:childTnLst>
                                    <p:set>
                                      <p:cBhvr>
                                        <p:cTn id="27" dur="1" fill="hold">
                                          <p:stCondLst>
                                            <p:cond delay="0"/>
                                          </p:stCondLst>
                                        </p:cTn>
                                        <p:tgtEl>
                                          <p:spTgt spid="166919">
                                            <p:txEl>
                                              <p:pRg st="3" end="3"/>
                                            </p:txEl>
                                          </p:spTgt>
                                        </p:tgtEl>
                                        <p:attrNameLst>
                                          <p:attrName>style.visibility</p:attrName>
                                        </p:attrNameLst>
                                      </p:cBhvr>
                                      <p:to>
                                        <p:strVal val="visible"/>
                                      </p:to>
                                    </p:set>
                                    <p:anim calcmode="lin" valueType="num">
                                      <p:cBhvr>
                                        <p:cTn id="28" dur="500" fill="hold"/>
                                        <p:tgtEl>
                                          <p:spTgt spid="166919">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66919">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166919">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166919">
                                            <p:txEl>
                                              <p:pRg st="3" end="3"/>
                                            </p:txEl>
                                          </p:spTgt>
                                        </p:tgtEl>
                                        <p:attrNameLst>
                                          <p:attrName>ppt_h</p:attrName>
                                        </p:attrNameLst>
                                      </p:cBhvr>
                                      <p:tavLst>
                                        <p:tav tm="0">
                                          <p:val>
                                            <p:fltVal val="0"/>
                                          </p:val>
                                        </p:tav>
                                        <p:tav tm="100000">
                                          <p:val>
                                            <p:strVal val="#ppt_h"/>
                                          </p:val>
                                        </p:tav>
                                      </p:tavLst>
                                    </p:anim>
                                  </p:childTnLst>
                                </p:cTn>
                              </p:par>
                            </p:childTnLst>
                          </p:cTn>
                        </p:par>
                        <p:par>
                          <p:cTn id="32" fill="hold" nodeType="afterGroup">
                            <p:stCondLst>
                              <p:cond delay="6000"/>
                            </p:stCondLst>
                            <p:childTnLst>
                              <p:par>
                                <p:cTn id="33" presetID="17" presetClass="entr" presetSubtype="1" fill="hold" grpId="0" nodeType="afterEffect">
                                  <p:stCondLst>
                                    <p:cond delay="1000"/>
                                  </p:stCondLst>
                                  <p:childTnLst>
                                    <p:set>
                                      <p:cBhvr>
                                        <p:cTn id="34" dur="1" fill="hold">
                                          <p:stCondLst>
                                            <p:cond delay="0"/>
                                          </p:stCondLst>
                                        </p:cTn>
                                        <p:tgtEl>
                                          <p:spTgt spid="166919">
                                            <p:txEl>
                                              <p:pRg st="4" end="4"/>
                                            </p:txEl>
                                          </p:spTgt>
                                        </p:tgtEl>
                                        <p:attrNameLst>
                                          <p:attrName>style.visibility</p:attrName>
                                        </p:attrNameLst>
                                      </p:cBhvr>
                                      <p:to>
                                        <p:strVal val="visible"/>
                                      </p:to>
                                    </p:set>
                                    <p:anim calcmode="lin" valueType="num">
                                      <p:cBhvr>
                                        <p:cTn id="35" dur="500" fill="hold"/>
                                        <p:tgtEl>
                                          <p:spTgt spid="16691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66919">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166919">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1669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6916"/>
                                        </p:tgtEl>
                                        <p:attrNameLst>
                                          <p:attrName>style.visibility</p:attrName>
                                        </p:attrNameLst>
                                      </p:cBhvr>
                                      <p:to>
                                        <p:strVal val="visible"/>
                                      </p:to>
                                    </p:set>
                                    <p:anim calcmode="lin" valueType="num">
                                      <p:cBhvr additive="base">
                                        <p:cTn id="43" dur="1000" fill="hold"/>
                                        <p:tgtEl>
                                          <p:spTgt spid="166916"/>
                                        </p:tgtEl>
                                        <p:attrNameLst>
                                          <p:attrName>ppt_x</p:attrName>
                                        </p:attrNameLst>
                                      </p:cBhvr>
                                      <p:tavLst>
                                        <p:tav tm="0">
                                          <p:val>
                                            <p:strVal val="0-#ppt_w/2"/>
                                          </p:val>
                                        </p:tav>
                                        <p:tav tm="100000">
                                          <p:val>
                                            <p:strVal val="#ppt_x"/>
                                          </p:val>
                                        </p:tav>
                                      </p:tavLst>
                                    </p:anim>
                                    <p:anim calcmode="lin" valueType="num">
                                      <p:cBhvr additive="base">
                                        <p:cTn id="44" dur="1000" fill="hold"/>
                                        <p:tgtEl>
                                          <p:spTgt spid="166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P spid="166919"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0"/>
            <a:ext cx="9144000"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72036" name="Rectangle 4"/>
          <p:cNvSpPr>
            <a:spLocks noChangeArrowheads="1"/>
          </p:cNvSpPr>
          <p:nvPr/>
        </p:nvSpPr>
        <p:spPr bwMode="auto">
          <a:xfrm>
            <a:off x="539552" y="980728"/>
            <a:ext cx="468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u="sng" dirty="0" smtClean="0">
                <a:latin typeface="Calibri"/>
                <a:cs typeface="Calibri"/>
              </a:rPr>
              <a:t>Technological </a:t>
            </a:r>
            <a:r>
              <a:rPr lang="de-DE" altLang="de-DE" sz="2000" u="sng" dirty="0" err="1">
                <a:latin typeface="Calibri"/>
                <a:cs typeface="Calibri"/>
              </a:rPr>
              <a:t>m</a:t>
            </a:r>
            <a:r>
              <a:rPr lang="de-DE" altLang="de-DE" sz="2000" u="sng" dirty="0" err="1" smtClean="0">
                <a:latin typeface="Calibri"/>
                <a:cs typeface="Calibri"/>
              </a:rPr>
              <a:t>itigation</a:t>
            </a:r>
            <a:r>
              <a:rPr lang="de-DE" altLang="de-DE" sz="2000" u="sng" dirty="0" smtClean="0">
                <a:latin typeface="Calibri"/>
                <a:cs typeface="Calibri"/>
              </a:rPr>
              <a:t> </a:t>
            </a:r>
            <a:r>
              <a:rPr lang="de-DE" altLang="de-DE" sz="2000" u="sng" dirty="0" err="1" smtClean="0">
                <a:latin typeface="Calibri"/>
                <a:cs typeface="Calibri"/>
              </a:rPr>
              <a:t>measures</a:t>
            </a:r>
            <a:endParaRPr lang="de-DE" altLang="de-DE" sz="2000" u="sng" dirty="0">
              <a:latin typeface="Calibri"/>
              <a:cs typeface="Calibri"/>
            </a:endParaRPr>
          </a:p>
        </p:txBody>
      </p:sp>
      <p:sp>
        <p:nvSpPr>
          <p:cNvPr id="172037" name="Rectangle 5"/>
          <p:cNvSpPr>
            <a:spLocks noGrp="1" noChangeArrowheads="1"/>
          </p:cNvSpPr>
          <p:nvPr>
            <p:ph type="title"/>
          </p:nvPr>
        </p:nvSpPr>
        <p:spPr>
          <a:xfrm>
            <a:off x="1547664" y="188640"/>
            <a:ext cx="5715000" cy="304800"/>
          </a:xfrm>
          <a:noFill/>
          <a:ln/>
        </p:spPr>
        <p:txBody>
          <a:bodyPr vert="horz" lIns="91440" tIns="45720" rIns="91440" bIns="45720" rtlCol="0" anchor="ctr">
            <a:noAutofit/>
          </a:bodyPr>
          <a:lstStyle/>
          <a:p>
            <a:r>
              <a:rPr lang="de-DE" altLang="de-DE" sz="1800" i="1" dirty="0" err="1">
                <a:cs typeface="Myriad Pro"/>
              </a:rPr>
              <a:t>Mitigation</a:t>
            </a:r>
            <a:r>
              <a:rPr lang="de-DE" altLang="de-DE" sz="1800" i="1" dirty="0">
                <a:cs typeface="Myriad Pro"/>
              </a:rPr>
              <a:t>: Technological </a:t>
            </a:r>
            <a:r>
              <a:rPr lang="de-DE" altLang="de-DE" sz="1800" i="1" dirty="0" err="1">
                <a:cs typeface="Myriad Pro"/>
              </a:rPr>
              <a:t>Approaches</a:t>
            </a:r>
            <a:r>
              <a:rPr lang="de-DE" altLang="de-DE" sz="1800" i="1" dirty="0">
                <a:cs typeface="Myriad Pro"/>
              </a:rPr>
              <a:t>  </a:t>
            </a:r>
          </a:p>
        </p:txBody>
      </p:sp>
      <p:sp>
        <p:nvSpPr>
          <p:cNvPr id="23" name="Text Box 13"/>
          <p:cNvSpPr txBox="1">
            <a:spLocks noChangeArrowheads="1"/>
          </p:cNvSpPr>
          <p:nvPr/>
        </p:nvSpPr>
        <p:spPr bwMode="auto">
          <a:xfrm>
            <a:off x="449138" y="16288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a:buFontTx/>
              <a:buChar char="•"/>
            </a:pPr>
            <a:r>
              <a:rPr lang="de-DE" altLang="de-DE" sz="1800" dirty="0">
                <a:effectLst>
                  <a:outerShdw blurRad="38100" dist="38100" dir="2700000" algn="tl">
                    <a:srgbClr val="C0C0C0"/>
                  </a:outerShdw>
                </a:effectLst>
                <a:latin typeface="Calibri"/>
                <a:cs typeface="Calibri"/>
              </a:rPr>
              <a:t>SONAR</a:t>
            </a:r>
          </a:p>
        </p:txBody>
      </p:sp>
      <p:sp>
        <p:nvSpPr>
          <p:cNvPr id="25" name="Text Box 15"/>
          <p:cNvSpPr txBox="1">
            <a:spLocks noChangeArrowheads="1"/>
          </p:cNvSpPr>
          <p:nvPr/>
        </p:nvSpPr>
        <p:spPr bwMode="auto">
          <a:xfrm>
            <a:off x="467544" y="3573016"/>
            <a:ext cx="36724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a:buFontTx/>
              <a:buChar char="•"/>
            </a:pPr>
            <a:r>
              <a:rPr lang="de-DE" altLang="de-DE" sz="1800" dirty="0" err="1">
                <a:effectLst>
                  <a:outerShdw blurRad="38100" dist="38100" dir="2700000" algn="tl">
                    <a:srgbClr val="C0C0C0"/>
                  </a:outerShdw>
                </a:effectLst>
                <a:latin typeface="Calibri"/>
                <a:cs typeface="Calibri"/>
              </a:rPr>
              <a:t>Night</a:t>
            </a:r>
            <a:r>
              <a:rPr lang="de-DE" altLang="de-DE" sz="1800" dirty="0">
                <a:effectLst>
                  <a:outerShdw blurRad="38100" dist="38100" dir="2700000" algn="tl">
                    <a:srgbClr val="C0C0C0"/>
                  </a:outerShdw>
                </a:effectLst>
                <a:latin typeface="Calibri"/>
                <a:cs typeface="Calibri"/>
              </a:rPr>
              <a:t> </a:t>
            </a:r>
            <a:r>
              <a:rPr lang="de-DE" altLang="de-DE" sz="1800" dirty="0" err="1">
                <a:effectLst>
                  <a:outerShdw blurRad="38100" dist="38100" dir="2700000" algn="tl">
                    <a:srgbClr val="C0C0C0"/>
                  </a:outerShdw>
                </a:effectLst>
                <a:latin typeface="Calibri"/>
                <a:cs typeface="Calibri"/>
              </a:rPr>
              <a:t>vision</a:t>
            </a:r>
            <a:r>
              <a:rPr lang="de-DE" altLang="de-DE" sz="1800" dirty="0">
                <a:effectLst>
                  <a:outerShdw blurRad="38100" dist="38100" dir="2700000" algn="tl">
                    <a:srgbClr val="C0C0C0"/>
                  </a:outerShdw>
                </a:effectLst>
                <a:latin typeface="Calibri"/>
                <a:cs typeface="Calibri"/>
              </a:rPr>
              <a:t> </a:t>
            </a:r>
            <a:r>
              <a:rPr lang="de-DE" altLang="de-DE" sz="1800" dirty="0" smtClean="0">
                <a:effectLst>
                  <a:outerShdw blurRad="38100" dist="38100" dir="2700000" algn="tl">
                    <a:srgbClr val="C0C0C0"/>
                  </a:outerShdw>
                </a:effectLst>
                <a:latin typeface="Calibri"/>
                <a:cs typeface="Calibri"/>
              </a:rPr>
              <a:t>/ Infrared </a:t>
            </a:r>
            <a:r>
              <a:rPr lang="de-DE" altLang="de-DE" sz="1800" dirty="0" err="1" smtClean="0">
                <a:effectLst>
                  <a:outerShdw blurRad="38100" dist="38100" dir="2700000" algn="tl">
                    <a:srgbClr val="C0C0C0"/>
                  </a:outerShdw>
                </a:effectLst>
                <a:latin typeface="Calibri"/>
                <a:cs typeface="Calibri"/>
              </a:rPr>
              <a:t>systems</a:t>
            </a:r>
            <a:r>
              <a:rPr lang="de-DE" altLang="de-DE" sz="1800" dirty="0" smtClean="0">
                <a:effectLst>
                  <a:outerShdw blurRad="38100" dist="38100" dir="2700000" algn="tl">
                    <a:srgbClr val="C0C0C0"/>
                  </a:outerShdw>
                </a:effectLst>
                <a:latin typeface="Calibri"/>
                <a:cs typeface="Calibri"/>
              </a:rPr>
              <a:t> / Thermal </a:t>
            </a:r>
            <a:r>
              <a:rPr lang="de-DE" altLang="de-DE" sz="1800" dirty="0" err="1" smtClean="0">
                <a:effectLst>
                  <a:outerShdw blurRad="38100" dist="38100" dir="2700000" algn="tl">
                    <a:srgbClr val="C0C0C0"/>
                  </a:outerShdw>
                </a:effectLst>
                <a:latin typeface="Calibri"/>
                <a:cs typeface="Calibri"/>
              </a:rPr>
              <a:t>imaging</a:t>
            </a:r>
            <a:endParaRPr lang="de-DE" altLang="de-DE" sz="1800" dirty="0">
              <a:effectLst>
                <a:outerShdw blurRad="38100" dist="38100" dir="2700000" algn="tl">
                  <a:srgbClr val="C0C0C0"/>
                </a:outerShdw>
              </a:effectLst>
              <a:latin typeface="Calibri"/>
              <a:cs typeface="Calibri"/>
            </a:endParaRPr>
          </a:p>
        </p:txBody>
      </p:sp>
      <p:sp>
        <p:nvSpPr>
          <p:cNvPr id="26" name="Text Box 16"/>
          <p:cNvSpPr txBox="1">
            <a:spLocks noChangeArrowheads="1"/>
          </p:cNvSpPr>
          <p:nvPr/>
        </p:nvSpPr>
        <p:spPr bwMode="auto">
          <a:xfrm>
            <a:off x="449138" y="2156346"/>
            <a:ext cx="2970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a:buFontTx/>
              <a:buChar char="•"/>
            </a:pPr>
            <a:r>
              <a:rPr lang="de-DE" altLang="de-DE" sz="1800" dirty="0" err="1">
                <a:effectLst>
                  <a:outerShdw blurRad="38100" dist="38100" dir="2700000" algn="tl">
                    <a:srgbClr val="C0C0C0"/>
                  </a:outerShdw>
                </a:effectLst>
                <a:latin typeface="Calibri"/>
                <a:cs typeface="Calibri"/>
              </a:rPr>
              <a:t>Acoustic</a:t>
            </a:r>
            <a:r>
              <a:rPr lang="de-DE" altLang="de-DE" sz="1800" dirty="0">
                <a:effectLst>
                  <a:outerShdw blurRad="38100" dist="38100" dir="2700000" algn="tl">
                    <a:srgbClr val="C0C0C0"/>
                  </a:outerShdw>
                </a:effectLst>
                <a:latin typeface="Calibri"/>
                <a:cs typeface="Calibri"/>
              </a:rPr>
              <a:t> </a:t>
            </a:r>
            <a:r>
              <a:rPr lang="de-DE" altLang="de-DE" sz="1800" dirty="0" err="1">
                <a:effectLst>
                  <a:outerShdw blurRad="38100" dist="38100" dir="2700000" algn="tl">
                    <a:srgbClr val="C0C0C0"/>
                  </a:outerShdw>
                </a:effectLst>
                <a:latin typeface="Calibri"/>
                <a:cs typeface="Calibri"/>
              </a:rPr>
              <a:t>Warning</a:t>
            </a:r>
            <a:r>
              <a:rPr lang="de-DE" altLang="de-DE" sz="1800" dirty="0">
                <a:effectLst>
                  <a:outerShdw blurRad="38100" dist="38100" dir="2700000" algn="tl">
                    <a:srgbClr val="C0C0C0"/>
                  </a:outerShdw>
                </a:effectLst>
                <a:latin typeface="Calibri"/>
                <a:cs typeface="Calibri"/>
              </a:rPr>
              <a:t> D</a:t>
            </a:r>
            <a:r>
              <a:rPr lang="de-DE" altLang="de-DE" sz="1800" dirty="0" smtClean="0">
                <a:effectLst>
                  <a:outerShdw blurRad="38100" dist="38100" dir="2700000" algn="tl">
                    <a:srgbClr val="C0C0C0"/>
                  </a:outerShdw>
                </a:effectLst>
                <a:latin typeface="Calibri"/>
                <a:cs typeface="Calibri"/>
              </a:rPr>
              <a:t>evices</a:t>
            </a:r>
            <a:endParaRPr lang="de-DE" altLang="de-DE" sz="1800" dirty="0">
              <a:effectLst>
                <a:outerShdw blurRad="38100" dist="38100" dir="2700000" algn="tl">
                  <a:srgbClr val="C0C0C0"/>
                </a:outerShdw>
              </a:effectLst>
              <a:latin typeface="Calibri"/>
              <a:cs typeface="Calibri"/>
            </a:endParaRPr>
          </a:p>
        </p:txBody>
      </p:sp>
      <p:sp>
        <p:nvSpPr>
          <p:cNvPr id="27" name="Text Box 18"/>
          <p:cNvSpPr txBox="1">
            <a:spLocks noChangeArrowheads="1"/>
          </p:cNvSpPr>
          <p:nvPr/>
        </p:nvSpPr>
        <p:spPr bwMode="auto">
          <a:xfrm>
            <a:off x="449138" y="2708920"/>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a:buFontTx/>
              <a:buChar char="•"/>
            </a:pPr>
            <a:r>
              <a:rPr lang="de-DE" altLang="de-DE" sz="1800" dirty="0">
                <a:effectLst>
                  <a:outerShdw blurRad="38100" dist="38100" dir="2700000" algn="tl">
                    <a:srgbClr val="C0C0C0"/>
                  </a:outerShdw>
                </a:effectLst>
                <a:latin typeface="Calibri"/>
                <a:cs typeface="Calibri"/>
              </a:rPr>
              <a:t>Propeller </a:t>
            </a:r>
            <a:r>
              <a:rPr lang="de-DE" altLang="de-DE" sz="1800" dirty="0" err="1">
                <a:effectLst>
                  <a:outerShdw blurRad="38100" dist="38100" dir="2700000" algn="tl">
                    <a:srgbClr val="C0C0C0"/>
                  </a:outerShdw>
                </a:effectLst>
                <a:latin typeface="Calibri"/>
                <a:cs typeface="Calibri"/>
              </a:rPr>
              <a:t>g</a:t>
            </a:r>
            <a:r>
              <a:rPr lang="de-DE" altLang="de-DE" sz="1800" dirty="0" err="1" smtClean="0">
                <a:effectLst>
                  <a:outerShdw blurRad="38100" dist="38100" dir="2700000" algn="tl">
                    <a:srgbClr val="C0C0C0"/>
                  </a:outerShdw>
                </a:effectLst>
                <a:latin typeface="Calibri"/>
                <a:cs typeface="Calibri"/>
              </a:rPr>
              <a:t>uards</a:t>
            </a:r>
            <a:r>
              <a:rPr lang="de-DE" altLang="de-DE" sz="1800" dirty="0">
                <a:effectLst>
                  <a:outerShdw blurRad="38100" dist="38100" dir="2700000" algn="tl">
                    <a:srgbClr val="C0C0C0"/>
                  </a:outerShdw>
                </a:effectLst>
                <a:latin typeface="Calibri"/>
                <a:cs typeface="Calibri"/>
              </a:rPr>
              <a:t>, etc.</a:t>
            </a:r>
          </a:p>
        </p:txBody>
      </p:sp>
      <p:sp>
        <p:nvSpPr>
          <p:cNvPr id="28" name="Text Box 20"/>
          <p:cNvSpPr txBox="1">
            <a:spLocks noChangeArrowheads="1"/>
          </p:cNvSpPr>
          <p:nvPr/>
        </p:nvSpPr>
        <p:spPr bwMode="auto">
          <a:xfrm>
            <a:off x="3539430" y="1628800"/>
            <a:ext cx="5353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Only</a:t>
            </a:r>
            <a:r>
              <a:rPr lang="de-DE" altLang="de-DE" sz="1800" b="1" i="1" dirty="0">
                <a:solidFill>
                  <a:srgbClr val="FF6600"/>
                </a:solidFill>
                <a:effectLst>
                  <a:outerShdw blurRad="50800" dist="38100" dir="2700000" algn="tl" rotWithShape="0">
                    <a:prstClr val="black">
                      <a:alpha val="40000"/>
                    </a:prstClr>
                  </a:outerShdw>
                </a:effectLst>
                <a:latin typeface="Calibri"/>
                <a:cs typeface="Calibri"/>
              </a:rPr>
              <a:t> </a:t>
            </a:r>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short</a:t>
            </a:r>
            <a:r>
              <a:rPr lang="de-DE" altLang="de-DE" sz="1800" b="1" i="1" dirty="0">
                <a:solidFill>
                  <a:srgbClr val="FF6600"/>
                </a:solidFill>
                <a:effectLst>
                  <a:outerShdw blurRad="50800" dist="38100" dir="2700000" algn="tl" rotWithShape="0">
                    <a:prstClr val="black">
                      <a:alpha val="40000"/>
                    </a:prstClr>
                  </a:outerShdw>
                </a:effectLst>
                <a:latin typeface="Calibri"/>
                <a:cs typeface="Calibri"/>
              </a:rPr>
              <a:t> </a:t>
            </a:r>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range</a:t>
            </a:r>
            <a:r>
              <a:rPr lang="de-DE" altLang="de-DE" sz="1800" b="1" i="1" dirty="0">
                <a:solidFill>
                  <a:srgbClr val="FF6600"/>
                </a:solidFill>
                <a:effectLst>
                  <a:outerShdw blurRad="50800" dist="38100" dir="2700000" algn="tl" rotWithShape="0">
                    <a:prstClr val="black">
                      <a:alpha val="40000"/>
                    </a:prstClr>
                  </a:outerShdw>
                </a:effectLst>
                <a:latin typeface="Calibri"/>
                <a:cs typeface="Calibri"/>
              </a:rPr>
              <a:t>, additional </a:t>
            </a:r>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source</a:t>
            </a:r>
            <a:r>
              <a:rPr lang="de-DE" altLang="de-DE" sz="1800" b="1" i="1" dirty="0">
                <a:solidFill>
                  <a:srgbClr val="FF6600"/>
                </a:solidFill>
                <a:effectLst>
                  <a:outerShdw blurRad="50800" dist="38100" dir="2700000" algn="tl" rotWithShape="0">
                    <a:prstClr val="black">
                      <a:alpha val="40000"/>
                    </a:prstClr>
                  </a:outerShdw>
                </a:effectLst>
                <a:latin typeface="Calibri"/>
                <a:cs typeface="Calibri"/>
              </a:rPr>
              <a:t> </a:t>
            </a:r>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of</a:t>
            </a:r>
            <a:r>
              <a:rPr lang="de-DE" altLang="de-DE" sz="1800" b="1" i="1" dirty="0">
                <a:solidFill>
                  <a:srgbClr val="FF6600"/>
                </a:solidFill>
                <a:effectLst>
                  <a:outerShdw blurRad="50800" dist="38100" dir="2700000" algn="tl" rotWithShape="0">
                    <a:prstClr val="black">
                      <a:alpha val="40000"/>
                    </a:prstClr>
                  </a:outerShdw>
                </a:effectLst>
                <a:latin typeface="Calibri"/>
                <a:cs typeface="Calibri"/>
              </a:rPr>
              <a:t> </a:t>
            </a:r>
            <a:r>
              <a:rPr lang="de-DE" altLang="de-DE" sz="1800" b="1" i="1" dirty="0" err="1">
                <a:solidFill>
                  <a:srgbClr val="FF6600"/>
                </a:solidFill>
                <a:effectLst>
                  <a:outerShdw blurRad="50800" dist="38100" dir="2700000" algn="tl" rotWithShape="0">
                    <a:prstClr val="black">
                      <a:alpha val="40000"/>
                    </a:prstClr>
                  </a:outerShdw>
                </a:effectLst>
                <a:latin typeface="Calibri"/>
                <a:cs typeface="Calibri"/>
              </a:rPr>
              <a:t>noise</a:t>
            </a:r>
            <a:endParaRPr lang="de-DE" altLang="de-DE" sz="1800" b="1" i="1" dirty="0">
              <a:solidFill>
                <a:srgbClr val="FF6600"/>
              </a:solidFill>
              <a:effectLst>
                <a:outerShdw blurRad="50800" dist="38100" dir="2700000" algn="tl" rotWithShape="0">
                  <a:prstClr val="black">
                    <a:alpha val="40000"/>
                  </a:prstClr>
                </a:outerShdw>
              </a:effectLst>
              <a:latin typeface="Calibri"/>
              <a:cs typeface="Calibri"/>
            </a:endParaRPr>
          </a:p>
        </p:txBody>
      </p:sp>
      <p:sp>
        <p:nvSpPr>
          <p:cNvPr id="30" name="Text Box 22"/>
          <p:cNvSpPr txBox="1">
            <a:spLocks noChangeArrowheads="1"/>
          </p:cNvSpPr>
          <p:nvPr/>
        </p:nvSpPr>
        <p:spPr bwMode="auto">
          <a:xfrm>
            <a:off x="539552" y="4365104"/>
            <a:ext cx="3773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marL="187325" indent="-187325">
              <a:defRPr sz="1600" b="1" i="1">
                <a:solidFill>
                  <a:srgbClr val="660033"/>
                </a:solidFill>
                <a:latin typeface="Calibri"/>
                <a:cs typeface="Calibri"/>
              </a:defRPr>
            </a:lvl1pPr>
            <a:lvl2pPr marL="1412875" indent="-457200"/>
            <a:lvl3pPr marL="2060575" indent="-457200"/>
            <a:lvl4pPr marL="2708275" indent="-457200"/>
            <a:lvl5pPr marL="3355975" indent="-457200"/>
            <a:lvl6pPr marL="3813175" indent="-457200" eaLnBrk="0" fontAlgn="base" hangingPunct="0">
              <a:spcBef>
                <a:spcPct val="0"/>
              </a:spcBef>
              <a:spcAft>
                <a:spcPct val="0"/>
              </a:spcAft>
            </a:lvl6pPr>
            <a:lvl7pPr marL="4270375" indent="-457200" eaLnBrk="0" fontAlgn="base" hangingPunct="0">
              <a:spcBef>
                <a:spcPct val="0"/>
              </a:spcBef>
              <a:spcAft>
                <a:spcPct val="0"/>
              </a:spcAft>
            </a:lvl7pPr>
            <a:lvl8pPr marL="4727575" indent="-457200" eaLnBrk="0" fontAlgn="base" hangingPunct="0">
              <a:spcBef>
                <a:spcPct val="0"/>
              </a:spcBef>
              <a:spcAft>
                <a:spcPct val="0"/>
              </a:spcAft>
            </a:lvl8pPr>
            <a:lvl9pPr marL="5184775" indent="-457200" eaLnBrk="0" fontAlgn="base" hangingPunct="0">
              <a:spcBef>
                <a:spcPct val="0"/>
              </a:spcBef>
              <a:spcAft>
                <a:spcPct val="0"/>
              </a:spcAft>
            </a:lvl9pPr>
          </a:lstStyle>
          <a:p>
            <a:r>
              <a:rPr lang="de-DE" altLang="de-DE" sz="1800" dirty="0">
                <a:solidFill>
                  <a:srgbClr val="FF6600"/>
                </a:solidFill>
              </a:rPr>
              <a:t>Limited </a:t>
            </a:r>
            <a:r>
              <a:rPr lang="de-DE" altLang="de-DE" sz="1800" dirty="0" err="1">
                <a:solidFill>
                  <a:srgbClr val="FF6600"/>
                </a:solidFill>
              </a:rPr>
              <a:t>range</a:t>
            </a:r>
            <a:r>
              <a:rPr lang="de-DE" altLang="de-DE" sz="1800" dirty="0">
                <a:solidFill>
                  <a:srgbClr val="FF6600"/>
                </a:solidFill>
              </a:rPr>
              <a:t>/</a:t>
            </a:r>
            <a:r>
              <a:rPr lang="de-DE" altLang="de-DE" sz="1800" dirty="0" err="1">
                <a:solidFill>
                  <a:srgbClr val="FF6600"/>
                </a:solidFill>
              </a:rPr>
              <a:t>effectiveness</a:t>
            </a:r>
            <a:r>
              <a:rPr lang="de-DE" altLang="de-DE" sz="1800" dirty="0">
                <a:solidFill>
                  <a:srgbClr val="FF6600"/>
                </a:solidFill>
              </a:rPr>
              <a:t> </a:t>
            </a:r>
            <a:r>
              <a:rPr lang="de-DE" altLang="de-DE" sz="1800" dirty="0" err="1">
                <a:solidFill>
                  <a:srgbClr val="FF6600"/>
                </a:solidFill>
              </a:rPr>
              <a:t>under</a:t>
            </a:r>
            <a:r>
              <a:rPr lang="de-DE" altLang="de-DE" sz="1800" dirty="0">
                <a:solidFill>
                  <a:srgbClr val="FF6600"/>
                </a:solidFill>
              </a:rPr>
              <a:t> </a:t>
            </a:r>
            <a:r>
              <a:rPr lang="de-DE" altLang="de-DE" sz="1800" dirty="0" err="1" smtClean="0">
                <a:solidFill>
                  <a:srgbClr val="FF6600"/>
                </a:solidFill>
              </a:rPr>
              <a:t>adverse</a:t>
            </a:r>
            <a:r>
              <a:rPr lang="de-DE" altLang="de-DE" sz="1800" dirty="0" smtClean="0">
                <a:solidFill>
                  <a:srgbClr val="FF6600"/>
                </a:solidFill>
              </a:rPr>
              <a:t> </a:t>
            </a:r>
            <a:r>
              <a:rPr lang="de-DE" altLang="de-DE" sz="1800" dirty="0" err="1" smtClean="0">
                <a:solidFill>
                  <a:srgbClr val="FF6600"/>
                </a:solidFill>
              </a:rPr>
              <a:t>conditions</a:t>
            </a:r>
            <a:endParaRPr lang="de-DE" altLang="de-DE" sz="1800" dirty="0">
              <a:solidFill>
                <a:srgbClr val="FF6600"/>
              </a:solidFill>
            </a:endParaRPr>
          </a:p>
        </p:txBody>
      </p:sp>
      <p:sp>
        <p:nvSpPr>
          <p:cNvPr id="31" name="Text Box 23"/>
          <p:cNvSpPr txBox="1">
            <a:spLocks noChangeArrowheads="1"/>
          </p:cNvSpPr>
          <p:nvPr/>
        </p:nvSpPr>
        <p:spPr bwMode="auto">
          <a:xfrm>
            <a:off x="3563888" y="2156346"/>
            <a:ext cx="4176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marL="187325" indent="-187325">
              <a:defRPr sz="1600" b="1" i="1">
                <a:solidFill>
                  <a:srgbClr val="660033"/>
                </a:solidFill>
                <a:latin typeface="Calibri"/>
                <a:cs typeface="Calibri"/>
              </a:defRPr>
            </a:lvl1pPr>
            <a:lvl2pPr marL="1412875" indent="-457200"/>
            <a:lvl3pPr marL="2060575" indent="-457200"/>
            <a:lvl4pPr marL="2708275" indent="-457200"/>
            <a:lvl5pPr marL="3355975" indent="-457200"/>
            <a:lvl6pPr marL="3813175" indent="-457200" eaLnBrk="0" fontAlgn="base" hangingPunct="0">
              <a:spcBef>
                <a:spcPct val="0"/>
              </a:spcBef>
              <a:spcAft>
                <a:spcPct val="0"/>
              </a:spcAft>
            </a:lvl6pPr>
            <a:lvl7pPr marL="4270375" indent="-457200" eaLnBrk="0" fontAlgn="base" hangingPunct="0">
              <a:spcBef>
                <a:spcPct val="0"/>
              </a:spcBef>
              <a:spcAft>
                <a:spcPct val="0"/>
              </a:spcAft>
            </a:lvl7pPr>
            <a:lvl8pPr marL="4727575" indent="-457200" eaLnBrk="0" fontAlgn="base" hangingPunct="0">
              <a:spcBef>
                <a:spcPct val="0"/>
              </a:spcBef>
              <a:spcAft>
                <a:spcPct val="0"/>
              </a:spcAft>
            </a:lvl8pPr>
            <a:lvl9pPr marL="5184775" indent="-457200" eaLnBrk="0" fontAlgn="base" hangingPunct="0">
              <a:spcBef>
                <a:spcPct val="0"/>
              </a:spcBef>
              <a:spcAft>
                <a:spcPct val="0"/>
              </a:spcAft>
            </a:lvl9pPr>
          </a:lstStyle>
          <a:p>
            <a:r>
              <a:rPr lang="de-DE" altLang="de-DE" sz="1800" dirty="0">
                <a:solidFill>
                  <a:srgbClr val="FF6600"/>
                </a:solidFill>
                <a:effectLst>
                  <a:outerShdw blurRad="50800" dist="38100" dir="2700000" algn="tl" rotWithShape="0">
                    <a:prstClr val="black">
                      <a:alpha val="40000"/>
                    </a:prstClr>
                  </a:outerShdw>
                </a:effectLst>
              </a:rPr>
              <a:t>Additional </a:t>
            </a:r>
            <a:r>
              <a:rPr lang="de-DE" altLang="de-DE" sz="1800" dirty="0" err="1">
                <a:solidFill>
                  <a:srgbClr val="FF6600"/>
                </a:solidFill>
                <a:effectLst>
                  <a:outerShdw blurRad="50800" dist="38100" dir="2700000" algn="tl" rotWithShape="0">
                    <a:prstClr val="black">
                      <a:alpha val="40000"/>
                    </a:prstClr>
                  </a:outerShdw>
                </a:effectLst>
              </a:rPr>
              <a:t>source</a:t>
            </a:r>
            <a:r>
              <a:rPr lang="de-DE" altLang="de-DE" sz="1800" dirty="0">
                <a:solidFill>
                  <a:srgbClr val="FF6600"/>
                </a:solidFill>
                <a:effectLst>
                  <a:outerShdw blurRad="50800" dist="38100" dir="2700000" algn="tl" rotWithShape="0">
                    <a:prstClr val="black">
                      <a:alpha val="40000"/>
                    </a:prstClr>
                  </a:outerShdw>
                </a:effectLst>
              </a:rPr>
              <a:t> </a:t>
            </a:r>
            <a:r>
              <a:rPr lang="de-DE" altLang="de-DE" sz="1800" dirty="0" err="1">
                <a:solidFill>
                  <a:srgbClr val="FF6600"/>
                </a:solidFill>
                <a:effectLst>
                  <a:outerShdw blurRad="50800" dist="38100" dir="2700000" algn="tl" rotWithShape="0">
                    <a:prstClr val="black">
                      <a:alpha val="40000"/>
                    </a:prstClr>
                  </a:outerShdw>
                </a:effectLst>
              </a:rPr>
              <a:t>of</a:t>
            </a:r>
            <a:r>
              <a:rPr lang="de-DE" altLang="de-DE" sz="1800" dirty="0">
                <a:solidFill>
                  <a:srgbClr val="FF6600"/>
                </a:solidFill>
                <a:effectLst>
                  <a:outerShdw blurRad="50800" dist="38100" dir="2700000" algn="tl" rotWithShape="0">
                    <a:prstClr val="black">
                      <a:alpha val="40000"/>
                    </a:prstClr>
                  </a:outerShdw>
                </a:effectLst>
              </a:rPr>
              <a:t> </a:t>
            </a:r>
            <a:r>
              <a:rPr lang="de-DE" altLang="de-DE" sz="1800" dirty="0" err="1">
                <a:solidFill>
                  <a:srgbClr val="FF6600"/>
                </a:solidFill>
                <a:effectLst>
                  <a:outerShdw blurRad="50800" dist="38100" dir="2700000" algn="tl" rotWithShape="0">
                    <a:prstClr val="black">
                      <a:alpha val="40000"/>
                    </a:prstClr>
                  </a:outerShdw>
                </a:effectLst>
              </a:rPr>
              <a:t>noise</a:t>
            </a:r>
            <a:r>
              <a:rPr lang="de-DE" altLang="de-DE" sz="1800" dirty="0">
                <a:solidFill>
                  <a:srgbClr val="FF6600"/>
                </a:solidFill>
                <a:effectLst>
                  <a:outerShdw blurRad="50800" dist="38100" dir="2700000" algn="tl" rotWithShape="0">
                    <a:prstClr val="black">
                      <a:alpha val="40000"/>
                    </a:prstClr>
                  </a:outerShdw>
                </a:effectLst>
              </a:rPr>
              <a:t>, </a:t>
            </a:r>
            <a:r>
              <a:rPr lang="de-DE" altLang="de-DE" sz="1800" dirty="0" err="1">
                <a:solidFill>
                  <a:srgbClr val="FF6600"/>
                </a:solidFill>
                <a:effectLst>
                  <a:outerShdw blurRad="50800" dist="38100" dir="2700000" algn="tl" rotWithShape="0">
                    <a:prstClr val="black">
                      <a:alpha val="40000"/>
                    </a:prstClr>
                  </a:outerShdw>
                </a:effectLst>
              </a:rPr>
              <a:t>effectiveness</a:t>
            </a:r>
            <a:r>
              <a:rPr lang="de-DE" altLang="de-DE" sz="1800" dirty="0">
                <a:solidFill>
                  <a:srgbClr val="FF6600"/>
                </a:solidFill>
                <a:effectLst>
                  <a:outerShdw blurRad="50800" dist="38100" dir="2700000" algn="tl" rotWithShape="0">
                    <a:prstClr val="black">
                      <a:alpha val="40000"/>
                    </a:prstClr>
                  </a:outerShdw>
                </a:effectLst>
              </a:rPr>
              <a:t>?</a:t>
            </a:r>
          </a:p>
        </p:txBody>
      </p:sp>
      <p:sp>
        <p:nvSpPr>
          <p:cNvPr id="32" name="Text Box 25"/>
          <p:cNvSpPr txBox="1">
            <a:spLocks noChangeArrowheads="1"/>
          </p:cNvSpPr>
          <p:nvPr/>
        </p:nvSpPr>
        <p:spPr bwMode="auto">
          <a:xfrm>
            <a:off x="3574504" y="2708920"/>
            <a:ext cx="373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marL="187325" indent="-187325">
              <a:defRPr sz="1600" b="1" i="1">
                <a:solidFill>
                  <a:srgbClr val="660033"/>
                </a:solidFill>
                <a:latin typeface="Calibri"/>
                <a:cs typeface="Calibri"/>
              </a:defRPr>
            </a:lvl1pPr>
            <a:lvl2pPr marL="1412875" indent="-457200"/>
            <a:lvl3pPr marL="2060575" indent="-457200"/>
            <a:lvl4pPr marL="2708275" indent="-457200"/>
            <a:lvl5pPr marL="3355975" indent="-457200"/>
            <a:lvl6pPr marL="3813175" indent="-457200" eaLnBrk="0" fontAlgn="base" hangingPunct="0">
              <a:spcBef>
                <a:spcPct val="0"/>
              </a:spcBef>
              <a:spcAft>
                <a:spcPct val="0"/>
              </a:spcAft>
            </a:lvl6pPr>
            <a:lvl7pPr marL="4270375" indent="-457200" eaLnBrk="0" fontAlgn="base" hangingPunct="0">
              <a:spcBef>
                <a:spcPct val="0"/>
              </a:spcBef>
              <a:spcAft>
                <a:spcPct val="0"/>
              </a:spcAft>
            </a:lvl7pPr>
            <a:lvl8pPr marL="4727575" indent="-457200" eaLnBrk="0" fontAlgn="base" hangingPunct="0">
              <a:spcBef>
                <a:spcPct val="0"/>
              </a:spcBef>
              <a:spcAft>
                <a:spcPct val="0"/>
              </a:spcAft>
            </a:lvl8pPr>
            <a:lvl9pPr marL="5184775" indent="-457200" eaLnBrk="0" fontAlgn="base" hangingPunct="0">
              <a:spcBef>
                <a:spcPct val="0"/>
              </a:spcBef>
              <a:spcAft>
                <a:spcPct val="0"/>
              </a:spcAft>
            </a:lvl9pPr>
          </a:lstStyle>
          <a:p>
            <a:r>
              <a:rPr lang="de-DE" altLang="de-DE" sz="1800" dirty="0">
                <a:solidFill>
                  <a:srgbClr val="FF6600"/>
                </a:solidFill>
                <a:effectLst>
                  <a:outerShdw blurRad="50800" dist="38100" dir="2700000" algn="tl" rotWithShape="0">
                    <a:prstClr val="black">
                      <a:alpha val="40000"/>
                    </a:prstClr>
                  </a:outerShdw>
                </a:effectLst>
              </a:rPr>
              <a:t>Technical &amp; </a:t>
            </a:r>
            <a:r>
              <a:rPr lang="de-DE" altLang="de-DE" sz="1800" dirty="0" err="1">
                <a:solidFill>
                  <a:srgbClr val="FF6600"/>
                </a:solidFill>
                <a:effectLst>
                  <a:outerShdw blurRad="50800" dist="38100" dir="2700000" algn="tl" rotWithShape="0">
                    <a:prstClr val="black">
                      <a:alpha val="40000"/>
                    </a:prstClr>
                  </a:outerShdw>
                </a:effectLst>
              </a:rPr>
              <a:t>economic</a:t>
            </a:r>
            <a:r>
              <a:rPr lang="de-DE" altLang="de-DE" sz="1800" dirty="0">
                <a:solidFill>
                  <a:srgbClr val="FF6600"/>
                </a:solidFill>
                <a:effectLst>
                  <a:outerShdw blurRad="50800" dist="38100" dir="2700000" algn="tl" rotWithShape="0">
                    <a:prstClr val="black">
                      <a:alpha val="40000"/>
                    </a:prstClr>
                  </a:outerShdw>
                </a:effectLst>
              </a:rPr>
              <a:t> </a:t>
            </a:r>
            <a:r>
              <a:rPr lang="de-DE" altLang="de-DE" sz="1800" dirty="0" err="1">
                <a:solidFill>
                  <a:srgbClr val="FF6600"/>
                </a:solidFill>
                <a:effectLst>
                  <a:outerShdw blurRad="50800" dist="38100" dir="2700000" algn="tl" rotWithShape="0">
                    <a:prstClr val="black">
                      <a:alpha val="40000"/>
                    </a:prstClr>
                  </a:outerShdw>
                </a:effectLst>
              </a:rPr>
              <a:t>constraints</a:t>
            </a:r>
            <a:endParaRPr lang="de-DE" altLang="de-DE" sz="1800" dirty="0">
              <a:solidFill>
                <a:srgbClr val="FF6600"/>
              </a:solidFill>
              <a:effectLst>
                <a:outerShdw blurRad="50800" dist="38100" dir="2700000" algn="tl" rotWithShape="0">
                  <a:prstClr val="black">
                    <a:alpha val="40000"/>
                  </a:prstClr>
                </a:outerShdw>
              </a:effectLst>
            </a:endParaRPr>
          </a:p>
        </p:txBody>
      </p:sp>
      <p:pic>
        <p:nvPicPr>
          <p:cNvPr id="33" name="Grafik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9992" y="3356992"/>
            <a:ext cx="4022299" cy="2461071"/>
          </a:xfrm>
          <a:prstGeom prst="rect">
            <a:avLst/>
          </a:prstGeom>
          <a:ln>
            <a:noFill/>
          </a:ln>
          <a:effectLst>
            <a:outerShdw blurRad="292100" dist="139700" dir="2700000" algn="tl" rotWithShape="0">
              <a:srgbClr val="333333">
                <a:alpha val="65000"/>
              </a:srgbClr>
            </a:outerShdw>
          </a:effectLst>
        </p:spPr>
      </p:pic>
      <p:pic>
        <p:nvPicPr>
          <p:cNvPr id="16" name="Bild 15" descr="IWC logo White Background High Res No tex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Bild 16" descr="1Meerlogo_rgb-klei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660033"/>
                </a:solidFill>
                <a:latin typeface="Myriad Pro"/>
                <a:cs typeface="Myriad Pro"/>
              </a:rPr>
              <a:t>Mitigation</a:t>
            </a:r>
            <a:r>
              <a:rPr lang="de-DE" altLang="de-DE" sz="1400" i="1" dirty="0" smtClean="0">
                <a:solidFill>
                  <a:srgbClr val="660033"/>
                </a:solidFill>
                <a:latin typeface="Myriad Pro"/>
                <a:cs typeface="Myriad Pro"/>
              </a:rPr>
              <a:t> </a:t>
            </a:r>
            <a:r>
              <a:rPr lang="de-DE" altLang="de-DE" sz="1400" i="1" dirty="0" err="1" smtClean="0">
                <a:solidFill>
                  <a:srgbClr val="660033"/>
                </a:solidFill>
                <a:latin typeface="Myriad Pro"/>
                <a:cs typeface="Myriad Pro"/>
              </a:rPr>
              <a:t>Measures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0"/>
            <a:ext cx="9180512" cy="609600"/>
          </a:xfrm>
          <a:prstGeom prst="rect">
            <a:avLst/>
          </a:prstGeom>
          <a:solidFill>
            <a:schemeClr val="bg1"/>
          </a:solidFill>
          <a:ln>
            <a:noFill/>
          </a:ln>
          <a:effectLst>
            <a:outerShdw blurRad="50800" dist="38100" dir="2700000" algn="tl" rotWithShape="0">
              <a:prstClr val="black">
                <a:alpha val="40000"/>
              </a:prstClr>
            </a:outerShdw>
          </a:effectLst>
          <a:extLst/>
        </p:spPr>
        <p:txBody>
          <a:bodyPr/>
          <a:lstStyle/>
          <a:p>
            <a:endParaRPr lang="de-DE">
              <a:latin typeface="Myriad Pro"/>
              <a:cs typeface="Myriad Pro"/>
            </a:endParaRPr>
          </a:p>
        </p:txBody>
      </p:sp>
      <p:sp>
        <p:nvSpPr>
          <p:cNvPr id="172039" name="Text Box 7"/>
          <p:cNvSpPr txBox="1">
            <a:spLocks noChangeArrowheads="1"/>
          </p:cNvSpPr>
          <p:nvPr/>
        </p:nvSpPr>
        <p:spPr bwMode="auto">
          <a:xfrm>
            <a:off x="467544" y="1772816"/>
            <a:ext cx="33843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smtClean="0">
                <a:effectLst>
                  <a:outerShdw blurRad="38100" dist="38100" dir="2700000" algn="tl">
                    <a:srgbClr val="C0C0C0"/>
                  </a:outerShdw>
                </a:effectLst>
                <a:latin typeface="Myriad Pro"/>
                <a:cs typeface="Myriad Pro"/>
              </a:rPr>
              <a:t>Passive </a:t>
            </a:r>
            <a:r>
              <a:rPr lang="de-DE" altLang="de-DE" sz="1800" dirty="0" err="1" smtClean="0">
                <a:effectLst>
                  <a:outerShdw blurRad="38100" dist="38100" dir="2700000" algn="tl">
                    <a:srgbClr val="C0C0C0"/>
                  </a:outerShdw>
                </a:effectLst>
                <a:latin typeface="Myriad Pro"/>
                <a:cs typeface="Myriad Pro"/>
              </a:rPr>
              <a:t>acoustic</a:t>
            </a:r>
            <a:r>
              <a:rPr lang="de-DE" altLang="de-DE" sz="1800" dirty="0" smtClean="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monitoring</a:t>
            </a:r>
            <a:r>
              <a:rPr lang="de-DE" altLang="de-DE" sz="1800" dirty="0" smtClean="0">
                <a:effectLst>
                  <a:outerShdw blurRad="38100" dist="38100" dir="2700000" algn="tl">
                    <a:srgbClr val="C0C0C0"/>
                  </a:outerShdw>
                </a:effectLst>
                <a:latin typeface="Myriad Pro"/>
                <a:cs typeface="Myriad Pro"/>
              </a:rPr>
              <a:t> off Boston (USA)</a:t>
            </a: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4048" y="969144"/>
            <a:ext cx="3598937" cy="3395960"/>
          </a:xfrm>
          <a:prstGeom prst="rect">
            <a:avLst/>
          </a:prstGeom>
          <a:ln>
            <a:noFill/>
          </a:ln>
          <a:effectLst>
            <a:outerShdw blurRad="292100" dist="139700" dir="2700000" algn="tl" rotWithShape="0">
              <a:srgbClr val="333333">
                <a:alpha val="65000"/>
              </a:srgbClr>
            </a:outerShdw>
          </a:effectLst>
        </p:spPr>
      </p:pic>
      <p:sp>
        <p:nvSpPr>
          <p:cNvPr id="19" name="Rectangle 4"/>
          <p:cNvSpPr>
            <a:spLocks noChangeArrowheads="1"/>
          </p:cNvSpPr>
          <p:nvPr/>
        </p:nvSpPr>
        <p:spPr bwMode="auto">
          <a:xfrm>
            <a:off x="467544" y="980728"/>
            <a:ext cx="24482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r>
              <a:rPr lang="de-DE" altLang="de-DE" sz="2000" u="sng" dirty="0" err="1" smtClean="0">
                <a:latin typeface="Myriad Pro"/>
                <a:cs typeface="Myriad Pro"/>
              </a:rPr>
              <a:t>Alerting</a:t>
            </a:r>
            <a:r>
              <a:rPr lang="de-DE" altLang="de-DE" sz="2000" u="sng" dirty="0" smtClean="0">
                <a:latin typeface="Myriad Pro"/>
                <a:cs typeface="Myriad Pro"/>
              </a:rPr>
              <a:t> Tools</a:t>
            </a:r>
            <a:endParaRPr lang="de-DE" altLang="de-DE" sz="2000" u="sng" dirty="0">
              <a:latin typeface="Myriad Pro"/>
              <a:cs typeface="Myriad Pro"/>
            </a:endParaRPr>
          </a:p>
        </p:txBody>
      </p:sp>
      <p:pic>
        <p:nvPicPr>
          <p:cNvPr id="5" name="Grafik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9872" y="2348880"/>
            <a:ext cx="4672087" cy="2883310"/>
          </a:xfrm>
          <a:prstGeom prst="rect">
            <a:avLst/>
          </a:prstGeom>
          <a:ln>
            <a:noFill/>
          </a:ln>
          <a:effectLst>
            <a:outerShdw blurRad="292100" dist="139700" dir="2700000" algn="tl" rotWithShape="0">
              <a:srgbClr val="333333">
                <a:alpha val="65000"/>
              </a:srgbClr>
            </a:outerShdw>
          </a:effectLst>
        </p:spPr>
      </p:pic>
      <p:sp>
        <p:nvSpPr>
          <p:cNvPr id="33" name="Text Box 7"/>
          <p:cNvSpPr txBox="1">
            <a:spLocks noChangeArrowheads="1"/>
          </p:cNvSpPr>
          <p:nvPr/>
        </p:nvSpPr>
        <p:spPr bwMode="auto">
          <a:xfrm>
            <a:off x="516360" y="2852936"/>
            <a:ext cx="23994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smtClean="0">
                <a:effectLst>
                  <a:outerShdw blurRad="38100" dist="38100" dir="2700000" algn="tl">
                    <a:srgbClr val="C0C0C0"/>
                  </a:outerShdw>
                </a:effectLst>
                <a:latin typeface="Myriad Pro"/>
                <a:cs typeface="Myriad Pro"/>
              </a:rPr>
              <a:t>REPCET</a:t>
            </a:r>
          </a:p>
          <a:p>
            <a:pPr marL="0" indent="0"/>
            <a:r>
              <a:rPr lang="de-DE" altLang="de-DE" sz="1800" dirty="0" err="1" smtClean="0">
                <a:effectLst>
                  <a:outerShdw blurRad="38100" dist="38100" dir="2700000" algn="tl">
                    <a:srgbClr val="C0C0C0"/>
                  </a:outerShdw>
                </a:effectLst>
                <a:latin typeface="Myriad Pro"/>
                <a:cs typeface="Myriad Pro"/>
              </a:rPr>
              <a:t>Mediterranean</a:t>
            </a:r>
            <a:r>
              <a:rPr lang="de-DE" altLang="de-DE" sz="1800" dirty="0" smtClean="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Sea</a:t>
            </a:r>
            <a:endParaRPr lang="de-DE" altLang="de-DE" sz="1800" dirty="0" smtClean="0">
              <a:effectLst>
                <a:outerShdw blurRad="38100" dist="38100" dir="2700000" algn="tl">
                  <a:srgbClr val="C0C0C0"/>
                </a:outerShdw>
              </a:effectLst>
              <a:latin typeface="Myriad Pro"/>
              <a:cs typeface="Myriad Pro"/>
            </a:endParaRPr>
          </a:p>
        </p:txBody>
      </p:sp>
      <p:pic>
        <p:nvPicPr>
          <p:cNvPr id="13" name="Bild 12" descr="IWC logo White Background High Res No tex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6093296"/>
            <a:ext cx="1028851" cy="57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Bild 13" descr="1Meerlogo_rgb-klei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384" y="6093296"/>
            <a:ext cx="906408" cy="6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5"/>
          <p:cNvSpPr txBox="1">
            <a:spLocks noChangeArrowheads="1"/>
          </p:cNvSpPr>
          <p:nvPr/>
        </p:nvSpPr>
        <p:spPr>
          <a:xfrm>
            <a:off x="1547664" y="188640"/>
            <a:ext cx="5715000" cy="304800"/>
          </a:xfrm>
          <a:prstGeom prst="rect">
            <a:avLst/>
          </a:prstGeom>
          <a:noFill/>
          <a:ln/>
        </p:spPr>
        <p:txBody>
          <a:bodyPr vert="horz" lIns="91440" tIns="45720" rIns="91440" bIns="45720" rtlCol="0" anchor="ctr">
            <a:noAutofit/>
          </a:bodyPr>
          <a:lstStyle>
            <a:lvl1pPr algn="ctr" defTabSz="457200" eaLnBrk="1" latinLnBrk="0" hangingPunct="1">
              <a:buNone/>
              <a:defRPr sz="1800" i="1">
                <a:latin typeface="Myriad Pro"/>
                <a:ea typeface="+mj-ea"/>
                <a:cs typeface="Myriad Pro"/>
              </a:defRPr>
            </a:lvl1pPr>
          </a:lstStyle>
          <a:p>
            <a:r>
              <a:rPr lang="de-DE" altLang="de-DE" dirty="0" err="1"/>
              <a:t>Mitigation</a:t>
            </a:r>
            <a:r>
              <a:rPr lang="de-DE" altLang="de-DE" dirty="0"/>
              <a:t>: Technological </a:t>
            </a:r>
            <a:r>
              <a:rPr lang="de-DE" altLang="de-DE" dirty="0" err="1"/>
              <a:t>Approaches</a:t>
            </a:r>
            <a:r>
              <a:rPr lang="de-DE" altLang="de-DE" dirty="0"/>
              <a:t>  </a:t>
            </a:r>
          </a:p>
        </p:txBody>
      </p:sp>
      <p:sp>
        <p:nvSpPr>
          <p:cNvPr id="16" name="Text Box 7"/>
          <p:cNvSpPr txBox="1">
            <a:spLocks noChangeArrowheads="1"/>
          </p:cNvSpPr>
          <p:nvPr/>
        </p:nvSpPr>
        <p:spPr bwMode="auto">
          <a:xfrm>
            <a:off x="539552" y="4067780"/>
            <a:ext cx="23994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err="1" smtClean="0">
                <a:effectLst>
                  <a:outerShdw blurRad="38100" dist="38100" dir="2700000" algn="tl">
                    <a:srgbClr val="C0C0C0"/>
                  </a:outerShdw>
                </a:effectLst>
                <a:latin typeface="Myriad Pro"/>
                <a:cs typeface="Myriad Pro"/>
              </a:rPr>
              <a:t>Whale</a:t>
            </a:r>
            <a:r>
              <a:rPr lang="de-DE" altLang="de-DE" sz="1800" dirty="0" smtClean="0">
                <a:effectLst>
                  <a:outerShdw blurRad="38100" dist="38100" dir="2700000" algn="tl">
                    <a:srgbClr val="C0C0C0"/>
                  </a:outerShdw>
                </a:effectLst>
                <a:latin typeface="Myriad Pro"/>
                <a:cs typeface="Myriad Pro"/>
              </a:rPr>
              <a:t> Alert APP</a:t>
            </a:r>
          </a:p>
        </p:txBody>
      </p:sp>
      <p:pic>
        <p:nvPicPr>
          <p:cNvPr id="6" name="Bild 5" descr="Whale Alert APP 2.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176862">
            <a:off x="5656750" y="3032980"/>
            <a:ext cx="1478837" cy="3018656"/>
          </a:xfrm>
          <a:prstGeom prst="rect">
            <a:avLst/>
          </a:prstGeom>
          <a:solidFill>
            <a:srgbClr val="FFFFFF">
              <a:shade val="85000"/>
            </a:srgbClr>
          </a:solidFill>
          <a:ln w="76200" cap="rnd" cmpd="sng">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4" name="Bild 3" descr="Whale Alert APP.png"/>
          <p:cNvPicPr>
            <a:picLocks noChangeAspect="1"/>
          </p:cNvPicPr>
          <p:nvPr/>
        </p:nvPicPr>
        <p:blipFill>
          <a:blip r:embed="rId8">
            <a:extLst>
              <a:ext uri="{28A0092B-C50C-407E-A947-70E740481C1C}">
                <a14:useLocalDpi xmlns:a14="http://schemas.microsoft.com/office/drawing/2010/main"/>
              </a:ext>
            </a:extLst>
          </a:blip>
          <a:stretch>
            <a:fillRect/>
          </a:stretch>
        </p:blipFill>
        <p:spPr>
          <a:xfrm rot="21241087">
            <a:off x="4365052" y="2852123"/>
            <a:ext cx="1523991" cy="3017655"/>
          </a:xfrm>
          <a:prstGeom prst="rect">
            <a:avLst/>
          </a:prstGeom>
          <a:solidFill>
            <a:srgbClr val="FFFFFF">
              <a:shade val="85000"/>
            </a:srgbClr>
          </a:solidFill>
          <a:ln w="76200" cap="rnd" cmpd="sng">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17" name="Text Box 28"/>
          <p:cNvSpPr txBox="1">
            <a:spLocks noChangeArrowheads="1"/>
          </p:cNvSpPr>
          <p:nvPr/>
        </p:nvSpPr>
        <p:spPr bwMode="auto">
          <a:xfrm>
            <a:off x="1331640" y="6289575"/>
            <a:ext cx="65527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sz="1400" i="1" dirty="0" err="1" smtClean="0">
                <a:latin typeface="Myriad Pro"/>
                <a:cs typeface="Myriad Pro"/>
              </a:rPr>
              <a:t>Introduction</a:t>
            </a:r>
            <a:r>
              <a:rPr lang="de-DE" altLang="de-DE" sz="1400" i="1" dirty="0" smtClean="0">
                <a:latin typeface="Myriad Pro"/>
                <a:cs typeface="Myriad Pro"/>
              </a:rPr>
              <a:t>  </a:t>
            </a:r>
            <a:r>
              <a:rPr lang="de-DE" altLang="de-DE" sz="1400" i="1" dirty="0" smtClean="0">
                <a:solidFill>
                  <a:srgbClr val="FFFFFE"/>
                </a:solidFill>
                <a:latin typeface="Myriad Pro"/>
                <a:cs typeface="Myriad Pro"/>
              </a:rPr>
              <a:t>&gt;  </a:t>
            </a:r>
            <a:r>
              <a:rPr lang="de-DE" altLang="de-DE" sz="1400" i="1" dirty="0" err="1" smtClean="0">
                <a:solidFill>
                  <a:srgbClr val="FFFFFE"/>
                </a:solidFill>
                <a:latin typeface="Myriad Pro"/>
                <a:cs typeface="Myriad Pro"/>
              </a:rPr>
              <a:t>Reasons</a:t>
            </a:r>
            <a:r>
              <a:rPr lang="de-DE" altLang="de-DE" sz="1400" i="1" dirty="0" smtClean="0">
                <a:solidFill>
                  <a:srgbClr val="FFFFFE"/>
                </a:solidFill>
                <a:latin typeface="Myriad Pro"/>
                <a:cs typeface="Myriad Pro"/>
              </a:rPr>
              <a:t> &amp; </a:t>
            </a:r>
            <a:r>
              <a:rPr lang="de-DE" altLang="de-DE" sz="1400" i="1" dirty="0" err="1">
                <a:solidFill>
                  <a:srgbClr val="FFFFFE"/>
                </a:solidFill>
                <a:latin typeface="Myriad Pro"/>
                <a:cs typeface="Myriad Pro"/>
              </a:rPr>
              <a:t>C</a:t>
            </a:r>
            <a:r>
              <a:rPr lang="de-DE" altLang="de-DE" sz="1400" i="1" dirty="0" err="1" smtClean="0">
                <a:solidFill>
                  <a:srgbClr val="FFFFFE"/>
                </a:solidFill>
                <a:latin typeface="Myriad Pro"/>
                <a:cs typeface="Myriad Pro"/>
              </a:rPr>
              <a:t>auses</a:t>
            </a:r>
            <a:r>
              <a:rPr lang="de-DE" altLang="de-DE" sz="1400" i="1" dirty="0" smtClean="0">
                <a:solidFill>
                  <a:srgbClr val="FFFFFE"/>
                </a:solidFill>
                <a:latin typeface="Myriad Pro"/>
                <a:cs typeface="Myriad Pro"/>
              </a:rPr>
              <a:t>  &gt;  </a:t>
            </a:r>
            <a:r>
              <a:rPr lang="de-DE" altLang="de-DE" sz="1400" i="1" dirty="0" err="1" smtClean="0">
                <a:solidFill>
                  <a:srgbClr val="660033"/>
                </a:solidFill>
                <a:latin typeface="Myriad Pro"/>
                <a:cs typeface="Myriad Pro"/>
              </a:rPr>
              <a:t>Mitigation</a:t>
            </a:r>
            <a:r>
              <a:rPr lang="de-DE" altLang="de-DE" sz="1400" i="1" dirty="0" smtClean="0">
                <a:solidFill>
                  <a:srgbClr val="660033"/>
                </a:solidFill>
                <a:latin typeface="Myriad Pro"/>
                <a:cs typeface="Myriad Pro"/>
              </a:rPr>
              <a:t> </a:t>
            </a:r>
            <a:r>
              <a:rPr lang="de-DE" altLang="de-DE" sz="1400" i="1" dirty="0" err="1" smtClean="0">
                <a:solidFill>
                  <a:srgbClr val="660033"/>
                </a:solidFill>
                <a:latin typeface="Myriad Pro"/>
                <a:cs typeface="Myriad Pro"/>
              </a:rPr>
              <a:t>Measures</a:t>
            </a:r>
            <a:r>
              <a:rPr lang="de-DE" altLang="de-DE" sz="1400" i="1" dirty="0" smtClean="0">
                <a:solidFill>
                  <a:srgbClr val="660033"/>
                </a:solidFill>
                <a:latin typeface="Myriad Pro"/>
                <a:cs typeface="Myriad Pro"/>
              </a:rPr>
              <a:t>  </a:t>
            </a:r>
            <a:r>
              <a:rPr lang="de-DE" altLang="de-DE" sz="1400" i="1" dirty="0" smtClean="0">
                <a:solidFill>
                  <a:srgbClr val="FFFFFE"/>
                </a:solidFill>
                <a:latin typeface="Myriad Pro"/>
                <a:cs typeface="Myriad Pro"/>
              </a:rPr>
              <a:t>&gt;  IWC </a:t>
            </a:r>
            <a:r>
              <a:rPr lang="de-DE" altLang="de-DE" sz="1400" i="1" dirty="0">
                <a:solidFill>
                  <a:srgbClr val="FFFFFE"/>
                </a:solidFill>
                <a:latin typeface="Myriad Pro"/>
                <a:cs typeface="Myriad Pro"/>
              </a:rPr>
              <a:t>D</a:t>
            </a:r>
            <a:r>
              <a:rPr lang="de-DE" altLang="de-DE" sz="1400" i="1" dirty="0" smtClean="0">
                <a:solidFill>
                  <a:srgbClr val="FFFFFE"/>
                </a:solidFill>
                <a:latin typeface="Myriad Pro"/>
                <a:cs typeface="Myriad Pro"/>
              </a:rPr>
              <a:t>ata </a:t>
            </a:r>
            <a:r>
              <a:rPr lang="de-DE" altLang="de-DE" sz="1400" i="1" dirty="0">
                <a:solidFill>
                  <a:srgbClr val="FFFFFE"/>
                </a:solidFill>
                <a:latin typeface="Myriad Pro"/>
                <a:cs typeface="Myriad Pro"/>
              </a:rPr>
              <a:t>B</a:t>
            </a:r>
            <a:r>
              <a:rPr lang="de-DE" altLang="de-DE" sz="1400" i="1" dirty="0" smtClean="0">
                <a:solidFill>
                  <a:srgbClr val="FFFFFE"/>
                </a:solidFill>
                <a:latin typeface="Myriad Pro"/>
                <a:cs typeface="Myriad Pro"/>
              </a:rPr>
              <a:t>ase</a:t>
            </a:r>
            <a:endParaRPr lang="de-DE" altLang="de-DE" sz="1400" i="1" dirty="0">
              <a:solidFill>
                <a:srgbClr val="FFFFFE"/>
              </a:solidFill>
              <a:latin typeface="Myriad Pro"/>
              <a:cs typeface="Myriad Pro"/>
            </a:endParaRPr>
          </a:p>
        </p:txBody>
      </p:sp>
      <p:sp>
        <p:nvSpPr>
          <p:cNvPr id="18" name="Text Box 7"/>
          <p:cNvSpPr txBox="1">
            <a:spLocks noChangeArrowheads="1"/>
          </p:cNvSpPr>
          <p:nvPr/>
        </p:nvSpPr>
        <p:spPr bwMode="auto">
          <a:xfrm>
            <a:off x="539552" y="5013176"/>
            <a:ext cx="288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defRPr sz="2400">
                <a:solidFill>
                  <a:schemeClr val="tx1"/>
                </a:solidFill>
                <a:latin typeface="Times" charset="0"/>
              </a:defRPr>
            </a:lvl1pPr>
            <a:lvl2pPr marL="1412875" indent="-457200">
              <a:defRPr sz="2400">
                <a:solidFill>
                  <a:schemeClr val="tx1"/>
                </a:solidFill>
                <a:latin typeface="Times" charset="0"/>
              </a:defRPr>
            </a:lvl2pPr>
            <a:lvl3pPr marL="2060575" indent="-457200">
              <a:defRPr sz="2400">
                <a:solidFill>
                  <a:schemeClr val="tx1"/>
                </a:solidFill>
                <a:latin typeface="Times" charset="0"/>
              </a:defRPr>
            </a:lvl3pPr>
            <a:lvl4pPr marL="2708275" indent="-457200">
              <a:defRPr sz="2400">
                <a:solidFill>
                  <a:schemeClr val="tx1"/>
                </a:solidFill>
                <a:latin typeface="Times" charset="0"/>
              </a:defRPr>
            </a:lvl4pPr>
            <a:lvl5pPr marL="3355975" indent="-457200">
              <a:defRPr sz="2400">
                <a:solidFill>
                  <a:schemeClr val="tx1"/>
                </a:solidFill>
                <a:latin typeface="Times" charset="0"/>
              </a:defRPr>
            </a:lvl5pPr>
            <a:lvl6pPr marL="3813175" indent="-457200" eaLnBrk="0" fontAlgn="base" hangingPunct="0">
              <a:spcBef>
                <a:spcPct val="0"/>
              </a:spcBef>
              <a:spcAft>
                <a:spcPct val="0"/>
              </a:spcAft>
              <a:defRPr sz="2400">
                <a:solidFill>
                  <a:schemeClr val="tx1"/>
                </a:solidFill>
                <a:latin typeface="Times" charset="0"/>
              </a:defRPr>
            </a:lvl6pPr>
            <a:lvl7pPr marL="4270375" indent="-457200" eaLnBrk="0" fontAlgn="base" hangingPunct="0">
              <a:spcBef>
                <a:spcPct val="0"/>
              </a:spcBef>
              <a:spcAft>
                <a:spcPct val="0"/>
              </a:spcAft>
              <a:defRPr sz="2400">
                <a:solidFill>
                  <a:schemeClr val="tx1"/>
                </a:solidFill>
                <a:latin typeface="Times" charset="0"/>
              </a:defRPr>
            </a:lvl7pPr>
            <a:lvl8pPr marL="4727575" indent="-457200" eaLnBrk="0" fontAlgn="base" hangingPunct="0">
              <a:spcBef>
                <a:spcPct val="0"/>
              </a:spcBef>
              <a:spcAft>
                <a:spcPct val="0"/>
              </a:spcAft>
              <a:defRPr sz="2400">
                <a:solidFill>
                  <a:schemeClr val="tx1"/>
                </a:solidFill>
                <a:latin typeface="Times" charset="0"/>
              </a:defRPr>
            </a:lvl8pPr>
            <a:lvl9pPr marL="5184775" indent="-457200" eaLnBrk="0" fontAlgn="base" hangingPunct="0">
              <a:spcBef>
                <a:spcPct val="0"/>
              </a:spcBef>
              <a:spcAft>
                <a:spcPct val="0"/>
              </a:spcAft>
              <a:defRPr sz="2400">
                <a:solidFill>
                  <a:schemeClr val="tx1"/>
                </a:solidFill>
                <a:latin typeface="Times" charset="0"/>
              </a:defRPr>
            </a:lvl9pPr>
          </a:lstStyle>
          <a:p>
            <a:pPr marL="0" indent="0"/>
            <a:r>
              <a:rPr lang="de-DE" altLang="de-DE" sz="1800" dirty="0" err="1" smtClean="0">
                <a:effectLst>
                  <a:outerShdw blurRad="38100" dist="38100" dir="2700000" algn="tl">
                    <a:srgbClr val="C0C0C0"/>
                  </a:outerShdw>
                </a:effectLst>
                <a:latin typeface="Myriad Pro"/>
                <a:cs typeface="Myriad Pro"/>
              </a:rPr>
              <a:t>Onboard</a:t>
            </a:r>
            <a:r>
              <a:rPr lang="de-DE" altLang="de-DE" sz="1800" dirty="0" smtClean="0">
                <a:effectLst>
                  <a:outerShdw blurRad="38100" dist="38100" dir="2700000" algn="tl">
                    <a:srgbClr val="C0C0C0"/>
                  </a:outerShdw>
                </a:effectLst>
                <a:latin typeface="Myriad Pro"/>
                <a:cs typeface="Myriad Pro"/>
              </a:rPr>
              <a:t> </a:t>
            </a:r>
            <a:r>
              <a:rPr lang="de-DE" altLang="de-DE" sz="1800" dirty="0" err="1" smtClean="0">
                <a:effectLst>
                  <a:outerShdw blurRad="38100" dist="38100" dir="2700000" algn="tl">
                    <a:srgbClr val="C0C0C0"/>
                  </a:outerShdw>
                </a:effectLst>
                <a:latin typeface="Myriad Pro"/>
                <a:cs typeface="Myriad Pro"/>
              </a:rPr>
              <a:t>observers</a:t>
            </a:r>
            <a:endParaRPr lang="de-DE" altLang="de-DE" sz="1800" dirty="0" smtClean="0">
              <a:effectLst>
                <a:outerShdw blurRad="38100" dist="38100" dir="2700000" algn="tl">
                  <a:srgbClr val="C0C0C0"/>
                </a:outerShdw>
              </a:effectLst>
              <a:latin typeface="Myriad Pro"/>
              <a:cs typeface="Myriad Pro"/>
            </a:endParaRPr>
          </a:p>
        </p:txBody>
      </p:sp>
    </p:spTree>
    <p:extLst>
      <p:ext uri="{BB962C8B-B14F-4D97-AF65-F5344CB8AC3E}">
        <p14:creationId xmlns:p14="http://schemas.microsoft.com/office/powerpoint/2010/main" val="420145563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72039"/>
                                        </p:tgtEl>
                                        <p:attrNameLst>
                                          <p:attrName>style.visibility</p:attrName>
                                        </p:attrNameLst>
                                      </p:cBhvr>
                                      <p:to>
                                        <p:strVal val="visible"/>
                                      </p:to>
                                    </p:set>
                                    <p:anim calcmode="lin" valueType="num">
                                      <p:cBhvr additive="base">
                                        <p:cTn id="7" dur="500" fill="hold"/>
                                        <p:tgtEl>
                                          <p:spTgt spid="172039"/>
                                        </p:tgtEl>
                                        <p:attrNameLst>
                                          <p:attrName>ppt_x</p:attrName>
                                        </p:attrNameLst>
                                      </p:cBhvr>
                                      <p:tavLst>
                                        <p:tav tm="0">
                                          <p:val>
                                            <p:strVal val="0-#ppt_w/2"/>
                                          </p:val>
                                        </p:tav>
                                        <p:tav tm="100000">
                                          <p:val>
                                            <p:strVal val="#ppt_x"/>
                                          </p:val>
                                        </p:tav>
                                      </p:tavLst>
                                    </p:anim>
                                    <p:anim calcmode="lin" valueType="num">
                                      <p:cBhvr additive="base">
                                        <p:cTn id="8" dur="500" fill="hold"/>
                                        <p:tgtEl>
                                          <p:spTgt spid="1720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P spid="33" grpId="0"/>
      <p:bldP spid="16" grpId="0"/>
      <p:bldP spid="18" grpId="0"/>
    </p:bldLst>
  </p:timing>
</p:sld>
</file>

<file path=ppt/theme/theme1.xml><?xml version="1.0" encoding="utf-8"?>
<a:theme xmlns:a="http://schemas.openxmlformats.org/drawingml/2006/main" name="IWC Presentation Samples">
  <a:themeElements>
    <a:clrScheme name="IWC 1">
      <a:dk1>
        <a:srgbClr val="174E7E"/>
      </a:dk1>
      <a:lt1>
        <a:srgbClr val="FFFFFE"/>
      </a:lt1>
      <a:dk2>
        <a:srgbClr val="174E7E"/>
      </a:dk2>
      <a:lt2>
        <a:srgbClr val="BBD9DB"/>
      </a:lt2>
      <a:accent1>
        <a:srgbClr val="174E7E"/>
      </a:accent1>
      <a:accent2>
        <a:srgbClr val="568CB8"/>
      </a:accent2>
      <a:accent3>
        <a:srgbClr val="194569"/>
      </a:accent3>
      <a:accent4>
        <a:srgbClr val="87B3CF"/>
      </a:accent4>
      <a:accent5>
        <a:srgbClr val="007196"/>
      </a:accent5>
      <a:accent6>
        <a:srgbClr val="9DC0CA"/>
      </a:accent6>
      <a:hlink>
        <a:srgbClr val="007EB2"/>
      </a:hlink>
      <a:folHlink>
        <a:srgbClr val="97BA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WC 1">
      <a:dk1>
        <a:srgbClr val="174E7E"/>
      </a:dk1>
      <a:lt1>
        <a:srgbClr val="FFFFFE"/>
      </a:lt1>
      <a:dk2>
        <a:srgbClr val="174E7E"/>
      </a:dk2>
      <a:lt2>
        <a:srgbClr val="BBD9DB"/>
      </a:lt2>
      <a:accent1>
        <a:srgbClr val="174E7E"/>
      </a:accent1>
      <a:accent2>
        <a:srgbClr val="568CB8"/>
      </a:accent2>
      <a:accent3>
        <a:srgbClr val="194569"/>
      </a:accent3>
      <a:accent4>
        <a:srgbClr val="87B3CF"/>
      </a:accent4>
      <a:accent5>
        <a:srgbClr val="007196"/>
      </a:accent5>
      <a:accent6>
        <a:srgbClr val="9DC0CA"/>
      </a:accent6>
      <a:hlink>
        <a:srgbClr val="007EB2"/>
      </a:hlink>
      <a:folHlink>
        <a:srgbClr val="97BA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IWC-Presentation-Template1.potx-1.potx</Template>
  <TotalTime>0</TotalTime>
  <Words>2896</Words>
  <Application>Microsoft Office PowerPoint</Application>
  <PresentationFormat>Bildschirmpräsentation (4:3)</PresentationFormat>
  <Paragraphs>261</Paragraphs>
  <Slides>16</Slides>
  <Notes>16</Notes>
  <HiddenSlides>0</HiddenSlides>
  <MMClips>0</MMClips>
  <ScaleCrop>false</ScaleCrop>
  <HeadingPairs>
    <vt:vector size="4" baseType="variant">
      <vt:variant>
        <vt:lpstr>Design</vt:lpstr>
      </vt:variant>
      <vt:variant>
        <vt:i4>2</vt:i4>
      </vt:variant>
      <vt:variant>
        <vt:lpstr>Folientitel</vt:lpstr>
      </vt:variant>
      <vt:variant>
        <vt:i4>16</vt:i4>
      </vt:variant>
    </vt:vector>
  </HeadingPairs>
  <TitlesOfParts>
    <vt:vector size="18" baseType="lpstr">
      <vt:lpstr>IWC Presentation Samples</vt:lpstr>
      <vt:lpstr>Office Theme</vt:lpstr>
      <vt:lpstr>PowerPoint-Präsentation</vt:lpstr>
      <vt:lpstr> How do collisions occur?</vt:lpstr>
      <vt:lpstr>Vessel types involved</vt:lpstr>
      <vt:lpstr>Species involved  </vt:lpstr>
      <vt:lpstr>Knowledge ( &amp; gaps ) </vt:lpstr>
      <vt:lpstr>Vessel speed &amp; size</vt:lpstr>
      <vt:lpstr>Knowledge Gaps  </vt:lpstr>
      <vt:lpstr>Mitigation: Technological Approaches  </vt:lpstr>
      <vt:lpstr>PowerPoint-Präsentation</vt:lpstr>
      <vt:lpstr>PowerPoint-Präsentation</vt:lpstr>
      <vt:lpstr>PowerPoint-Präsentation</vt:lpstr>
      <vt:lpstr>PowerPoint-Präsentation</vt:lpstr>
      <vt:lpstr> The Role of IWC</vt:lpstr>
      <vt:lpstr>Reporting Collisions : The IWC  Global Data Base</vt:lpstr>
      <vt:lpstr>PowerPoint-Präsentation</vt:lpstr>
      <vt:lpstr>PowerPoint-Präsentation</vt:lpstr>
    </vt:vector>
  </TitlesOfParts>
  <Company>M.E.E.R.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M.E.E.R. e.V.</dc:creator>
  <cp:lastModifiedBy>Tina</cp:lastModifiedBy>
  <cp:revision>409</cp:revision>
  <dcterms:created xsi:type="dcterms:W3CDTF">2003-08-08T09:26:29Z</dcterms:created>
  <dcterms:modified xsi:type="dcterms:W3CDTF">2019-02-22T14:42:45Z</dcterms:modified>
</cp:coreProperties>
</file>